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93"/>
  </p:notesMasterIdLst>
  <p:handoutMasterIdLst>
    <p:handoutMasterId r:id="rId94"/>
  </p:handoutMasterIdLst>
  <p:sldIdLst>
    <p:sldId id="256" r:id="rId2"/>
    <p:sldId id="878" r:id="rId3"/>
    <p:sldId id="406" r:id="rId4"/>
    <p:sldId id="606" r:id="rId5"/>
    <p:sldId id="607" r:id="rId6"/>
    <p:sldId id="608" r:id="rId7"/>
    <p:sldId id="826" r:id="rId8"/>
    <p:sldId id="644" r:id="rId9"/>
    <p:sldId id="481" r:id="rId10"/>
    <p:sldId id="487" r:id="rId11"/>
    <p:sldId id="655" r:id="rId12"/>
    <p:sldId id="486" r:id="rId13"/>
    <p:sldId id="716" r:id="rId14"/>
    <p:sldId id="941" r:id="rId15"/>
    <p:sldId id="935" r:id="rId16"/>
    <p:sldId id="975" r:id="rId17"/>
    <p:sldId id="936" r:id="rId18"/>
    <p:sldId id="659" r:id="rId19"/>
    <p:sldId id="927" r:id="rId20"/>
    <p:sldId id="918" r:id="rId21"/>
    <p:sldId id="465" r:id="rId22"/>
    <p:sldId id="458" r:id="rId23"/>
    <p:sldId id="444" r:id="rId24"/>
    <p:sldId id="511" r:id="rId25"/>
    <p:sldId id="599" r:id="rId26"/>
    <p:sldId id="841" r:id="rId27"/>
    <p:sldId id="838" r:id="rId28"/>
    <p:sldId id="830" r:id="rId29"/>
    <p:sldId id="825" r:id="rId30"/>
    <p:sldId id="886" r:id="rId31"/>
    <p:sldId id="846" r:id="rId32"/>
    <p:sldId id="929" r:id="rId33"/>
    <p:sldId id="649" r:id="rId34"/>
    <p:sldId id="819" r:id="rId35"/>
    <p:sldId id="955" r:id="rId36"/>
    <p:sldId id="956" r:id="rId37"/>
    <p:sldId id="957" r:id="rId38"/>
    <p:sldId id="930" r:id="rId39"/>
    <p:sldId id="931" r:id="rId40"/>
    <p:sldId id="972" r:id="rId41"/>
    <p:sldId id="933" r:id="rId42"/>
    <p:sldId id="668" r:id="rId43"/>
    <p:sldId id="906" r:id="rId44"/>
    <p:sldId id="657" r:id="rId45"/>
    <p:sldId id="647" r:id="rId46"/>
    <p:sldId id="813" r:id="rId47"/>
    <p:sldId id="908" r:id="rId48"/>
    <p:sldId id="909" r:id="rId49"/>
    <p:sldId id="910" r:id="rId50"/>
    <p:sldId id="912" r:id="rId51"/>
    <p:sldId id="821" r:id="rId52"/>
    <p:sldId id="831" r:id="rId53"/>
    <p:sldId id="898" r:id="rId54"/>
    <p:sldId id="903" r:id="rId55"/>
    <p:sldId id="829" r:id="rId56"/>
    <p:sldId id="828" r:id="rId57"/>
    <p:sldId id="913" r:id="rId58"/>
    <p:sldId id="928" r:id="rId59"/>
    <p:sldId id="949" r:id="rId60"/>
    <p:sldId id="973" r:id="rId61"/>
    <p:sldId id="661" r:id="rId62"/>
    <p:sldId id="839" r:id="rId63"/>
    <p:sldId id="491" r:id="rId64"/>
    <p:sldId id="480" r:id="rId65"/>
    <p:sldId id="942" r:id="rId66"/>
    <p:sldId id="279" r:id="rId67"/>
    <p:sldId id="1019" r:id="rId68"/>
    <p:sldId id="980" r:id="rId69"/>
    <p:sldId id="431" r:id="rId70"/>
    <p:sldId id="950" r:id="rId71"/>
    <p:sldId id="725" r:id="rId72"/>
    <p:sldId id="506" r:id="rId73"/>
    <p:sldId id="726" r:id="rId74"/>
    <p:sldId id="505" r:id="rId75"/>
    <p:sldId id="727" r:id="rId76"/>
    <p:sldId id="924" r:id="rId77"/>
    <p:sldId id="804" r:id="rId78"/>
    <p:sldId id="890" r:id="rId79"/>
    <p:sldId id="947" r:id="rId80"/>
    <p:sldId id="944" r:id="rId81"/>
    <p:sldId id="948" r:id="rId82"/>
    <p:sldId id="946" r:id="rId83"/>
    <p:sldId id="885" r:id="rId84"/>
    <p:sldId id="642" r:id="rId85"/>
    <p:sldId id="384" r:id="rId86"/>
    <p:sldId id="921" r:id="rId87"/>
    <p:sldId id="974" r:id="rId88"/>
    <p:sldId id="281" r:id="rId89"/>
    <p:sldId id="925" r:id="rId90"/>
    <p:sldId id="926" r:id="rId91"/>
    <p:sldId id="654" r:id="rId92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CC99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3957" autoAdjust="0"/>
  </p:normalViewPr>
  <p:slideViewPr>
    <p:cSldViewPr>
      <p:cViewPr>
        <p:scale>
          <a:sx n="66" d="100"/>
          <a:sy n="66" d="100"/>
        </p:scale>
        <p:origin x="1536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5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inance.amtrust2022\FM%20(Finance.amtrust)\Budgeting\Budget%20Working%202024-2025\Budget%2024-25\Budget%202024-25%20V-1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inance.amtrust2022\FM%20(Finance.amtrust)\Budgeting\Budget%20Working%202024-2025\Budget%2024-25\Budget%202024-25%20V-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453248031496076E-2"/>
          <c:y val="2.6216957572881998E-2"/>
          <c:w val="0.9243592519685041"/>
          <c:h val="0.72223786020640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Income (in millions)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FY-2020</c:v>
                </c:pt>
                <c:pt idx="1">
                  <c:v>FY-2021</c:v>
                </c:pt>
                <c:pt idx="2">
                  <c:v>FY-2022</c:v>
                </c:pt>
                <c:pt idx="3">
                  <c:v>FY-2023</c:v>
                </c:pt>
                <c:pt idx="4">
                  <c:v>FY-2024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246</c:v>
                </c:pt>
                <c:pt idx="1">
                  <c:v>302</c:v>
                </c:pt>
                <c:pt idx="2">
                  <c:v>358</c:v>
                </c:pt>
                <c:pt idx="3">
                  <c:v>437</c:v>
                </c:pt>
                <c:pt idx="4">
                  <c:v>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67-4D7C-9AF8-868DC89A9C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Expenses (in millions)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FY-2020</c:v>
                </c:pt>
                <c:pt idx="1">
                  <c:v>FY-2021</c:v>
                </c:pt>
                <c:pt idx="2">
                  <c:v>FY-2022</c:v>
                </c:pt>
                <c:pt idx="3">
                  <c:v>FY-2023</c:v>
                </c:pt>
                <c:pt idx="4">
                  <c:v>FY-2024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230</c:v>
                </c:pt>
                <c:pt idx="1">
                  <c:v>252</c:v>
                </c:pt>
                <c:pt idx="2">
                  <c:v>306</c:v>
                </c:pt>
                <c:pt idx="3">
                  <c:v>428</c:v>
                </c:pt>
                <c:pt idx="4">
                  <c:v>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6-4256-B35E-E955C238C9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3469056"/>
        <c:axId val="103470592"/>
      </c:barChart>
      <c:catAx>
        <c:axId val="10346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70592"/>
        <c:crosses val="autoZero"/>
        <c:auto val="1"/>
        <c:lblAlgn val="ctr"/>
        <c:lblOffset val="100"/>
        <c:noMultiLvlLbl val="0"/>
      </c:catAx>
      <c:valAx>
        <c:axId val="10347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6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453248031496069E-2"/>
          <c:y val="2.6216957572881994E-2"/>
          <c:w val="0.9243592519685041"/>
          <c:h val="0.72223786020640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Income (in millions)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4062500000000018E-2"/>
                  <c:y val="-7.92479257692622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F9-43AE-A9EE-3069ABDF10EE}"/>
                </c:ext>
              </c:extLst>
            </c:dLbl>
            <c:dLbl>
              <c:idx val="1"/>
              <c:layout>
                <c:manualLayout>
                  <c:x val="-1.406250000000000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F9-43AE-A9EE-3069ABDF10EE}"/>
                </c:ext>
              </c:extLst>
            </c:dLbl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FY-2025</c:v>
                </c:pt>
                <c:pt idx="1">
                  <c:v>FY-2026</c:v>
                </c:pt>
                <c:pt idx="2">
                  <c:v>FY-2027</c:v>
                </c:pt>
                <c:pt idx="3">
                  <c:v>FY-2028</c:v>
                </c:pt>
                <c:pt idx="4">
                  <c:v>FY-2029</c:v>
                </c:pt>
                <c:pt idx="5">
                  <c:v>FY-2030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594</c:v>
                </c:pt>
                <c:pt idx="1">
                  <c:v>654</c:v>
                </c:pt>
                <c:pt idx="2">
                  <c:v>719</c:v>
                </c:pt>
                <c:pt idx="3">
                  <c:v>790</c:v>
                </c:pt>
                <c:pt idx="4">
                  <c:v>867</c:v>
                </c:pt>
                <c:pt idx="5">
                  <c:v>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F9-43AE-A9EE-3069ABDF10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Expenses (in millions)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FY-2025</c:v>
                </c:pt>
                <c:pt idx="1">
                  <c:v>FY-2026</c:v>
                </c:pt>
                <c:pt idx="2">
                  <c:v>FY-2027</c:v>
                </c:pt>
                <c:pt idx="3">
                  <c:v>FY-2028</c:v>
                </c:pt>
                <c:pt idx="4">
                  <c:v>FY-2029</c:v>
                </c:pt>
                <c:pt idx="5">
                  <c:v>FY-2030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645</c:v>
                </c:pt>
                <c:pt idx="1">
                  <c:v>733</c:v>
                </c:pt>
                <c:pt idx="2">
                  <c:v>856</c:v>
                </c:pt>
                <c:pt idx="3">
                  <c:v>1000</c:v>
                </c:pt>
                <c:pt idx="4">
                  <c:v>1169</c:v>
                </c:pt>
                <c:pt idx="5">
                  <c:v>1367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F9-43AE-A9EE-3069ABDF10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3558144"/>
        <c:axId val="103646720"/>
      </c:barChart>
      <c:catAx>
        <c:axId val="10355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646720"/>
        <c:crosses val="autoZero"/>
        <c:auto val="1"/>
        <c:lblAlgn val="ctr"/>
        <c:lblOffset val="100"/>
        <c:noMultiLvlLbl val="0"/>
      </c:catAx>
      <c:valAx>
        <c:axId val="10364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5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Sheet2!$T$133</c:f>
              <c:strCache>
                <c:ptCount val="1"/>
                <c:pt idx="0">
                  <c:v>Inflows-Total inflows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450578164906843E-2"/>
                  <c:y val="8.29447336261439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2A1-49F2-8798-9F3FF22C6A9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280.00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BCB-4A69-A1BE-9D6FE64FD4B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318.00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BCB-4A69-A1BE-9D6FE64FD4B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435.46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BCB-4A69-A1BE-9D6FE64FD4B8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Sheet2!$V$132:$AF$132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Sheet2!$V$133:$AF$133</c:f>
              <c:numCache>
                <c:formatCode>General</c:formatCode>
                <c:ptCount val="11"/>
                <c:pt idx="0">
                  <c:v>145.80000000000001</c:v>
                </c:pt>
                <c:pt idx="1">
                  <c:v>132.6</c:v>
                </c:pt>
                <c:pt idx="2">
                  <c:v>156.30000000000001</c:v>
                </c:pt>
                <c:pt idx="3">
                  <c:v>188.2</c:v>
                </c:pt>
                <c:pt idx="4">
                  <c:v>222.9</c:v>
                </c:pt>
                <c:pt idx="5">
                  <c:v>276.3</c:v>
                </c:pt>
                <c:pt idx="6">
                  <c:v>301.2</c:v>
                </c:pt>
                <c:pt idx="7">
                  <c:v>323.8</c:v>
                </c:pt>
                <c:pt idx="8" formatCode="_-* #,##0.00_-;\-* #,##0.00_-;_-* &quot;-&quot;_-;_-@_-">
                  <c:v>411.46251025152196</c:v>
                </c:pt>
                <c:pt idx="9" formatCode="_-* #,##0.00_-;\-* #,##0.00_-;_-* &quot;-&quot;_-;_-@_-">
                  <c:v>510.16949672407412</c:v>
                </c:pt>
                <c:pt idx="10" formatCode="0.00">
                  <c:v>620.3861186851841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5-4ABC-B160-CF437C237DE6}"/>
            </c:ext>
          </c:extLst>
        </c:ser>
        <c:ser>
          <c:idx val="1"/>
          <c:order val="1"/>
          <c:tx>
            <c:strRef>
              <c:f>Sheet2!$T$134</c:f>
              <c:strCache>
                <c:ptCount val="1"/>
                <c:pt idx="0">
                  <c:v>Outflows-Totaloutflows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633718776604548E-2"/>
                  <c:y val="7.78677858871248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2A1-49F2-8798-9F3FF22C6A9C}"/>
                </c:ext>
              </c:extLst>
            </c:dLbl>
            <c:dLbl>
              <c:idx val="1"/>
              <c:layout>
                <c:manualLayout>
                  <c:x val="-1.4542148470755684E-3"/>
                  <c:y val="2.96367823664412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2A1-49F2-8798-9F3FF22C6A9C}"/>
                </c:ext>
              </c:extLst>
            </c:dLbl>
            <c:dLbl>
              <c:idx val="2"/>
              <c:layout>
                <c:manualLayout>
                  <c:x val="1.4542148470755151E-3"/>
                  <c:y val="-8.249040676744236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2A1-49F2-8798-9F3FF22C6A9C}"/>
                </c:ext>
              </c:extLst>
            </c:dLbl>
            <c:dLbl>
              <c:idx val="3"/>
              <c:layout>
                <c:manualLayout>
                  <c:x val="0"/>
                  <c:y val="3.97906778444798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2A1-49F2-8798-9F3FF22C6A9C}"/>
                </c:ext>
              </c:extLst>
            </c:dLbl>
            <c:dLbl>
              <c:idx val="4"/>
              <c:layout>
                <c:manualLayout>
                  <c:x val="2.9084296941510835E-3"/>
                  <c:y val="3.47137301054606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A1-49F2-8798-9F3FF22C6A9C}"/>
                </c:ext>
              </c:extLst>
            </c:dLbl>
            <c:dLbl>
              <c:idx val="5"/>
              <c:layout>
                <c:manualLayout>
                  <c:x val="-7.2710742353777934E-3"/>
                  <c:y val="2.45598346274219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A1-49F2-8798-9F3FF22C6A9C}"/>
                </c:ext>
              </c:extLst>
            </c:dLbl>
            <c:dLbl>
              <c:idx val="6"/>
              <c:layout>
                <c:manualLayout>
                  <c:x val="-2.9084296941512431E-3"/>
                  <c:y val="2.4559834627422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A1-49F2-8798-9F3FF22C6A9C}"/>
                </c:ext>
              </c:extLst>
            </c:dLbl>
            <c:dLbl>
              <c:idx val="7"/>
              <c:layout>
                <c:manualLayout>
                  <c:x val="-5.8168593883022824E-3"/>
                  <c:y val="1.44059391493833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353.00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2A1-49F2-8798-9F3FF22C6A9C}"/>
                </c:ext>
              </c:extLst>
            </c:dLbl>
            <c:dLbl>
              <c:idx val="8"/>
              <c:layout>
                <c:manualLayout>
                  <c:x val="-1.4542148470756749E-3"/>
                  <c:y val="3.97906778444798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476.57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02A1-49F2-8798-9F3FF22C6A9C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Sheet2!$V$132:$AF$132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Sheet2!$V$134:$AF$134</c:f>
              <c:numCache>
                <c:formatCode>_-* #,##0.00_-;\-* #,##0.00_-;_-* "-"_-;_-@_-</c:formatCode>
                <c:ptCount val="11"/>
                <c:pt idx="0">
                  <c:v>98.5</c:v>
                </c:pt>
                <c:pt idx="1">
                  <c:v>150.19999999999999</c:v>
                </c:pt>
                <c:pt idx="2">
                  <c:v>136.4</c:v>
                </c:pt>
                <c:pt idx="3">
                  <c:v>233.7</c:v>
                </c:pt>
                <c:pt idx="4">
                  <c:v>258.2</c:v>
                </c:pt>
                <c:pt idx="5">
                  <c:v>294.39999999999969</c:v>
                </c:pt>
                <c:pt idx="6">
                  <c:v>306.7</c:v>
                </c:pt>
                <c:pt idx="7">
                  <c:v>327.2</c:v>
                </c:pt>
                <c:pt idx="8">
                  <c:v>446.57022201499922</c:v>
                </c:pt>
                <c:pt idx="9">
                  <c:v>559.9785552616687</c:v>
                </c:pt>
                <c:pt idx="10" formatCode="0.00">
                  <c:v>680.42396210227776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75-4ABC-B160-CF437C237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45738624"/>
        <c:axId val="46039424"/>
      </c:barChart>
      <c:lineChart>
        <c:grouping val="standard"/>
        <c:varyColors val="0"/>
        <c:ser>
          <c:idx val="2"/>
          <c:order val="2"/>
          <c:tx>
            <c:strRef>
              <c:f>Sheet2!$T$135</c:f>
              <c:strCache>
                <c:ptCount val="1"/>
                <c:pt idx="0">
                  <c:v>Patients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1.60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2A1-49F2-8798-9F3FF22C6A9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1.80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2A1-49F2-8798-9F3FF22C6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Sheet2!$V$132:$AF$132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Sheet2!$V$135:$AF$135</c:f>
              <c:numCache>
                <c:formatCode>_-* #,##0.00_-;\-* #,##0.00_-;_-* "-"_-;_-@_-</c:formatCode>
                <c:ptCount val="11"/>
                <c:pt idx="0">
                  <c:v>0.2</c:v>
                </c:pt>
                <c:pt idx="1">
                  <c:v>0.4</c:v>
                </c:pt>
                <c:pt idx="2">
                  <c:v>0.5</c:v>
                </c:pt>
                <c:pt idx="3">
                  <c:v>0.70000000000000062</c:v>
                </c:pt>
                <c:pt idx="4">
                  <c:v>0.8</c:v>
                </c:pt>
                <c:pt idx="5">
                  <c:v>0.8</c:v>
                </c:pt>
                <c:pt idx="6">
                  <c:v>1</c:v>
                </c:pt>
                <c:pt idx="7">
                  <c:v>1.1000000000000001</c:v>
                </c:pt>
                <c:pt idx="8">
                  <c:v>1.1700000000000021</c:v>
                </c:pt>
                <c:pt idx="9">
                  <c:v>1.449196203124995</c:v>
                </c:pt>
                <c:pt idx="10" formatCode="0.00">
                  <c:v>1.5986366343750005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75-4ABC-B160-CF437C237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064000"/>
        <c:axId val="46041344"/>
      </c:lineChart>
      <c:catAx>
        <c:axId val="4573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39424"/>
        <c:crosses val="autoZero"/>
        <c:auto val="1"/>
        <c:lblAlgn val="ctr"/>
        <c:lblOffset val="100"/>
        <c:noMultiLvlLbl val="0"/>
      </c:catAx>
      <c:valAx>
        <c:axId val="4603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INFLOWS &amp; OUTFLOWS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38624"/>
        <c:crosses val="autoZero"/>
        <c:crossBetween val="between"/>
      </c:valAx>
      <c:valAx>
        <c:axId val="460413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-* #,##0.00_-;\-* #,##0.00_-;_-* &quot;-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64000"/>
        <c:crosses val="max"/>
        <c:crossBetween val="between"/>
      </c:valAx>
      <c:catAx>
        <c:axId val="46064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0413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Sheet2!$T$133</c:f>
              <c:strCache>
                <c:ptCount val="1"/>
                <c:pt idx="0">
                  <c:v>Inflows-Total inflows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450578164906857E-2"/>
                  <c:y val="8.29447336261439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2A1-49F2-8798-9F3FF22C6A9C}"/>
                </c:ext>
              </c:extLst>
            </c:dLbl>
            <c:dLbl>
              <c:idx val="3"/>
              <c:layout>
                <c:manualLayout>
                  <c:x val="-1.4542148470756229E-3"/>
                  <c:y val="5.24830471920281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04-4194-AC98-4158A92741E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280.00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BCB-4A69-A1BE-9D6FE64FD4B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318.00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BCB-4A69-A1BE-9D6FE64FD4B8}"/>
                </c:ext>
              </c:extLst>
            </c:dLbl>
            <c:dLbl>
              <c:idx val="8"/>
              <c:layout>
                <c:manualLayout>
                  <c:x val="-2.7630082094435821E-2"/>
                  <c:y val="2.45598346274220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435.46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BCB-4A69-A1BE-9D6FE64FD4B8}"/>
                </c:ext>
              </c:extLst>
            </c:dLbl>
            <c:dLbl>
              <c:idx val="9"/>
              <c:layout>
                <c:manualLayout>
                  <c:x val="-2.035900785905809E-2"/>
                  <c:y val="6.79051754085439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71-4797-8B42-2EEBE98A67AA}"/>
                </c:ext>
              </c:extLst>
            </c:dLbl>
            <c:dLbl>
              <c:idx val="10"/>
              <c:layout>
                <c:manualLayout>
                  <c:x val="-2.7630082094435945E-2"/>
                  <c:y val="1.7135698018351385E-3"/>
                </c:manualLayout>
              </c:layout>
              <c:spPr>
                <a:solidFill>
                  <a:schemeClr val="accent1"/>
                </a:solidFill>
                <a:ln w="15875" cap="rnd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71-4797-8B42-2EEBE98A67AA}"/>
                </c:ext>
              </c:extLst>
            </c:dLbl>
            <c:spPr>
              <a:solidFill>
                <a:schemeClr val="accent1"/>
              </a:solidFill>
              <a:ln w="15875" cap="rnd" cmpd="sng" algn="ctr">
                <a:solidFill>
                  <a:schemeClr val="accent1">
                    <a:shade val="15000"/>
                  </a:schemeClr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Sheet2!$V$132:$AF$132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Sheet2!$V$133:$AF$133</c:f>
              <c:numCache>
                <c:formatCode>General</c:formatCode>
                <c:ptCount val="11"/>
                <c:pt idx="0">
                  <c:v>145.80000000000001</c:v>
                </c:pt>
                <c:pt idx="1">
                  <c:v>132.6</c:v>
                </c:pt>
                <c:pt idx="2">
                  <c:v>156.30000000000001</c:v>
                </c:pt>
                <c:pt idx="3">
                  <c:v>188.2</c:v>
                </c:pt>
                <c:pt idx="4">
                  <c:v>222.9</c:v>
                </c:pt>
                <c:pt idx="5">
                  <c:v>276.3</c:v>
                </c:pt>
                <c:pt idx="6">
                  <c:v>301.2</c:v>
                </c:pt>
                <c:pt idx="7">
                  <c:v>323.8</c:v>
                </c:pt>
                <c:pt idx="8" formatCode="_-* #,##0.00_-;\-* #,##0.00_-;_-* &quot;-&quot;_-;_-@_-">
                  <c:v>411.46251025152213</c:v>
                </c:pt>
                <c:pt idx="9" formatCode="_-* #,##0.00_-;\-* #,##0.00_-;_-* &quot;-&quot;_-;_-@_-">
                  <c:v>510.16949672407412</c:v>
                </c:pt>
                <c:pt idx="10" formatCode="0.00">
                  <c:v>620.38611868518433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5-4ABC-B160-CF437C237DE6}"/>
            </c:ext>
          </c:extLst>
        </c:ser>
        <c:ser>
          <c:idx val="1"/>
          <c:order val="1"/>
          <c:tx>
            <c:strRef>
              <c:f>Sheet2!$T$134</c:f>
              <c:strCache>
                <c:ptCount val="1"/>
                <c:pt idx="0">
                  <c:v>Outflows-Totaloutflows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633718776604548E-2"/>
                  <c:y val="7.78677858871248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2A1-49F2-8798-9F3FF22C6A9C}"/>
                </c:ext>
              </c:extLst>
            </c:dLbl>
            <c:dLbl>
              <c:idx val="1"/>
              <c:layout>
                <c:manualLayout>
                  <c:x val="-1.4542148470755697E-3"/>
                  <c:y val="2.96367823664412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2A1-49F2-8798-9F3FF22C6A9C}"/>
                </c:ext>
              </c:extLst>
            </c:dLbl>
            <c:dLbl>
              <c:idx val="2"/>
              <c:layout>
                <c:manualLayout>
                  <c:x val="1.4542148470755166E-3"/>
                  <c:y val="-8.249040676744237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2A1-49F2-8798-9F3FF22C6A9C}"/>
                </c:ext>
              </c:extLst>
            </c:dLbl>
            <c:dLbl>
              <c:idx val="3"/>
              <c:layout>
                <c:manualLayout>
                  <c:x val="0"/>
                  <c:y val="3.97906778444798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2A1-49F2-8798-9F3FF22C6A9C}"/>
                </c:ext>
              </c:extLst>
            </c:dLbl>
            <c:dLbl>
              <c:idx val="4"/>
              <c:layout>
                <c:manualLayout>
                  <c:x val="2.9084296941510866E-3"/>
                  <c:y val="3.47137301054607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A1-49F2-8798-9F3FF22C6A9C}"/>
                </c:ext>
              </c:extLst>
            </c:dLbl>
            <c:dLbl>
              <c:idx val="5"/>
              <c:layout>
                <c:manualLayout>
                  <c:x val="-7.2710742353778004E-3"/>
                  <c:y val="2.4559834627421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A1-49F2-8798-9F3FF22C6A9C}"/>
                </c:ext>
              </c:extLst>
            </c:dLbl>
            <c:dLbl>
              <c:idx val="6"/>
              <c:layout>
                <c:manualLayout>
                  <c:x val="-2.9084296941512431E-3"/>
                  <c:y val="2.4559834627422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A1-49F2-8798-9F3FF22C6A9C}"/>
                </c:ext>
              </c:extLst>
            </c:dLbl>
            <c:dLbl>
              <c:idx val="7"/>
              <c:layout>
                <c:manualLayout>
                  <c:x val="-5.8168593883022859E-3"/>
                  <c:y val="1.44059391493833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353.00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2A1-49F2-8798-9F3FF22C6A9C}"/>
                </c:ext>
              </c:extLst>
            </c:dLbl>
            <c:dLbl>
              <c:idx val="8"/>
              <c:layout>
                <c:manualLayout>
                  <c:x val="-1.4542148470756749E-3"/>
                  <c:y val="-5.901851806693828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476.57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02A1-49F2-8798-9F3FF22C6A9C}"/>
                </c:ext>
              </c:extLst>
            </c:dLbl>
            <c:dLbl>
              <c:idx val="9"/>
              <c:layout>
                <c:manualLayout>
                  <c:x val="-4.3626445412267047E-3"/>
                  <c:y val="-5.90185180669387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71-4797-8B42-2EEBE98A67AA}"/>
                </c:ext>
              </c:extLst>
            </c:dLbl>
            <c:dLbl>
              <c:idx val="10"/>
              <c:layout>
                <c:manualLayout>
                  <c:x val="-1.017950392952908E-2"/>
                  <c:y val="-1.0978799545713137E-2"/>
                </c:manualLayout>
              </c:layout>
              <c:spPr>
                <a:solidFill>
                  <a:schemeClr val="dk1"/>
                </a:solidFill>
                <a:ln w="15875" cap="rnd" cmpd="sng" algn="ctr">
                  <a:solidFill>
                    <a:schemeClr val="dk1">
                      <a:shade val="15000"/>
                    </a:schemeClr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71-4797-8B42-2EEBE98A67AA}"/>
                </c:ext>
              </c:extLst>
            </c:dLbl>
            <c:spPr>
              <a:solidFill>
                <a:schemeClr val="dk1"/>
              </a:solidFill>
              <a:ln w="15875" cap="rnd" cmpd="sng" algn="ctr">
                <a:solidFill>
                  <a:schemeClr val="dk1">
                    <a:shade val="15000"/>
                  </a:schemeClr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Sheet2!$V$132:$AF$132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Sheet2!$V$134:$AF$134</c:f>
              <c:numCache>
                <c:formatCode>_-* #,##0.00_-;\-* #,##0.00_-;_-* "-"_-;_-@_-</c:formatCode>
                <c:ptCount val="11"/>
                <c:pt idx="0">
                  <c:v>98.5</c:v>
                </c:pt>
                <c:pt idx="1">
                  <c:v>150.19999999999999</c:v>
                </c:pt>
                <c:pt idx="2">
                  <c:v>136.4</c:v>
                </c:pt>
                <c:pt idx="3">
                  <c:v>233.7</c:v>
                </c:pt>
                <c:pt idx="4">
                  <c:v>258.2</c:v>
                </c:pt>
                <c:pt idx="5">
                  <c:v>294.39999999999969</c:v>
                </c:pt>
                <c:pt idx="6">
                  <c:v>306.7</c:v>
                </c:pt>
                <c:pt idx="7">
                  <c:v>327.2</c:v>
                </c:pt>
                <c:pt idx="8">
                  <c:v>446.57022201499922</c:v>
                </c:pt>
                <c:pt idx="9">
                  <c:v>559.97855526166836</c:v>
                </c:pt>
                <c:pt idx="10" formatCode="0.00">
                  <c:v>680.42396210227776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75-4ABC-B160-CF437C237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46189184"/>
        <c:axId val="46195072"/>
      </c:barChart>
      <c:catAx>
        <c:axId val="4618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95072"/>
        <c:crosses val="autoZero"/>
        <c:auto val="1"/>
        <c:lblAlgn val="ctr"/>
        <c:lblOffset val="100"/>
        <c:noMultiLvlLbl val="0"/>
      </c:catAx>
      <c:valAx>
        <c:axId val="4619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INFLOWS &amp; OUTFLOWS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8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ED61C-B2FA-492E-BB48-DD83754CA12C}" type="doc">
      <dgm:prSet loTypeId="urn:microsoft.com/office/officeart/2005/8/layout/cycle4#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12346D-77D4-4666-8FCA-F5CB52A4689D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50000"/>
            </a:lnSpc>
          </a:pPr>
          <a:r>
            <a:rPr lang="en-US" sz="1200" dirty="0"/>
            <a:t>Institutional Mechanisms of Oversight</a:t>
          </a:r>
        </a:p>
      </dgm:t>
    </dgm:pt>
    <dgm:pt modelId="{89A65CF3-4653-4C26-ACC8-126A90FE8D4A}" type="parTrans" cxnId="{488D5932-480A-49E1-A98E-AFD75D4931BC}">
      <dgm:prSet/>
      <dgm:spPr/>
      <dgm:t>
        <a:bodyPr/>
        <a:lstStyle/>
        <a:p>
          <a:endParaRPr lang="en-US"/>
        </a:p>
      </dgm:t>
    </dgm:pt>
    <dgm:pt modelId="{34EE5423-28AE-4683-AAF9-521FE036F3EE}" type="sibTrans" cxnId="{488D5932-480A-49E1-A98E-AFD75D4931BC}">
      <dgm:prSet/>
      <dgm:spPr/>
      <dgm:t>
        <a:bodyPr/>
        <a:lstStyle/>
        <a:p>
          <a:endParaRPr lang="en-US"/>
        </a:p>
      </dgm:t>
    </dgm:pt>
    <dgm:pt modelId="{A1B3E73A-EEEF-4918-B5B3-F895FB22BE81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050" dirty="0"/>
            <a:t>Financial Management</a:t>
          </a:r>
        </a:p>
      </dgm:t>
    </dgm:pt>
    <dgm:pt modelId="{91C1BB6D-DD05-49C9-96BF-E422C028815A}" type="parTrans" cxnId="{2263DFCE-2F0C-460D-A710-8892E30194C5}">
      <dgm:prSet/>
      <dgm:spPr/>
      <dgm:t>
        <a:bodyPr/>
        <a:lstStyle/>
        <a:p>
          <a:endParaRPr lang="en-US"/>
        </a:p>
      </dgm:t>
    </dgm:pt>
    <dgm:pt modelId="{03967174-CE92-4929-8727-A63CF6242E38}" type="sibTrans" cxnId="{2263DFCE-2F0C-460D-A710-8892E30194C5}">
      <dgm:prSet/>
      <dgm:spPr/>
      <dgm:t>
        <a:bodyPr/>
        <a:lstStyle/>
        <a:p>
          <a:endParaRPr lang="en-US"/>
        </a:p>
      </dgm:t>
    </dgm:pt>
    <dgm:pt modelId="{1114F938-7500-4276-AC4A-C2AD83B0F610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/>
            <a:t>Program Delivery</a:t>
          </a:r>
        </a:p>
      </dgm:t>
    </dgm:pt>
    <dgm:pt modelId="{609EF652-8164-43F0-934B-753452EB83B0}" type="parTrans" cxnId="{C8FD7BA3-387D-45D7-818D-0686E3E444A4}">
      <dgm:prSet/>
      <dgm:spPr/>
      <dgm:t>
        <a:bodyPr/>
        <a:lstStyle/>
        <a:p>
          <a:endParaRPr lang="en-US"/>
        </a:p>
      </dgm:t>
    </dgm:pt>
    <dgm:pt modelId="{57C9F2FA-B6C4-49F8-8DEE-14133924AD69}" type="sibTrans" cxnId="{C8FD7BA3-387D-45D7-818D-0686E3E444A4}">
      <dgm:prSet/>
      <dgm:spPr/>
      <dgm:t>
        <a:bodyPr/>
        <a:lstStyle/>
        <a:p>
          <a:endParaRPr lang="en-US"/>
        </a:p>
      </dgm:t>
    </dgm:pt>
    <dgm:pt modelId="{1ECDA354-FC9B-4488-BFF2-C5175308981F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/>
            <a:t>178/200</a:t>
          </a:r>
        </a:p>
      </dgm:t>
    </dgm:pt>
    <dgm:pt modelId="{29DA0D67-EFC2-4BA6-AC3F-DFB8101864F8}" type="parTrans" cxnId="{D7F075CD-A8BC-49C0-AFB4-CDEA8A8B928F}">
      <dgm:prSet/>
      <dgm:spPr/>
      <dgm:t>
        <a:bodyPr/>
        <a:lstStyle/>
        <a:p>
          <a:endParaRPr lang="en-US"/>
        </a:p>
      </dgm:t>
    </dgm:pt>
    <dgm:pt modelId="{221A532B-624A-42F0-98F1-352F14861116}" type="sibTrans" cxnId="{D7F075CD-A8BC-49C0-AFB4-CDEA8A8B928F}">
      <dgm:prSet/>
      <dgm:spPr/>
      <dgm:t>
        <a:bodyPr/>
        <a:lstStyle/>
        <a:p>
          <a:endParaRPr lang="en-US"/>
        </a:p>
      </dgm:t>
    </dgm:pt>
    <dgm:pt modelId="{6FE6D9CE-18CC-4384-B53F-CBEDD778990B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/>
            <a:t>Total</a:t>
          </a:r>
        </a:p>
      </dgm:t>
    </dgm:pt>
    <dgm:pt modelId="{C119D44E-D3B1-4D58-9959-172B0446CA20}" type="parTrans" cxnId="{E52643C0-944E-4253-9DE2-EB5DE81A1DAB}">
      <dgm:prSet/>
      <dgm:spPr/>
      <dgm:t>
        <a:bodyPr/>
        <a:lstStyle/>
        <a:p>
          <a:endParaRPr lang="en-US"/>
        </a:p>
      </dgm:t>
    </dgm:pt>
    <dgm:pt modelId="{016B7956-8559-41BF-A4FB-D83D9FBA8D82}" type="sibTrans" cxnId="{E52643C0-944E-4253-9DE2-EB5DE81A1DAB}">
      <dgm:prSet/>
      <dgm:spPr/>
      <dgm:t>
        <a:bodyPr/>
        <a:lstStyle/>
        <a:p>
          <a:endParaRPr lang="en-US"/>
        </a:p>
      </dgm:t>
    </dgm:pt>
    <dgm:pt modelId="{6CB749CC-5F89-4CD2-A396-F68D372A4ADF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>
              <a:solidFill>
                <a:srgbClr val="002060"/>
              </a:solidFill>
            </a:rPr>
            <a:t>89%</a:t>
          </a:r>
        </a:p>
      </dgm:t>
    </dgm:pt>
    <dgm:pt modelId="{528D808A-1824-46F3-99A4-6403614BB55F}" type="parTrans" cxnId="{1F1AE2D2-47B4-49A8-B6A6-D3F13E1699C5}">
      <dgm:prSet/>
      <dgm:spPr/>
      <dgm:t>
        <a:bodyPr/>
        <a:lstStyle/>
        <a:p>
          <a:endParaRPr lang="en-US"/>
        </a:p>
      </dgm:t>
    </dgm:pt>
    <dgm:pt modelId="{DBC87DC8-5E0B-4B68-9261-169E83B70C18}" type="sibTrans" cxnId="{1F1AE2D2-47B4-49A8-B6A6-D3F13E1699C5}">
      <dgm:prSet/>
      <dgm:spPr/>
      <dgm:t>
        <a:bodyPr/>
        <a:lstStyle/>
        <a:p>
          <a:endParaRPr lang="en-US"/>
        </a:p>
      </dgm:t>
    </dgm:pt>
    <dgm:pt modelId="{AF7702B4-AE89-419E-AB60-F2C8DE10A358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/>
            <a:t>187/200</a:t>
          </a:r>
        </a:p>
      </dgm:t>
    </dgm:pt>
    <dgm:pt modelId="{4B7FACBA-B0B7-473B-82F2-DE74CBD1D7A9}" type="parTrans" cxnId="{99C1B76B-3726-4FDF-A6DE-CE2AB3EE126F}">
      <dgm:prSet/>
      <dgm:spPr/>
      <dgm:t>
        <a:bodyPr/>
        <a:lstStyle/>
        <a:p>
          <a:endParaRPr lang="en-US"/>
        </a:p>
      </dgm:t>
    </dgm:pt>
    <dgm:pt modelId="{21D1F2E0-7BE7-463E-A396-CD2CD41BBF73}" type="sibTrans" cxnId="{99C1B76B-3726-4FDF-A6DE-CE2AB3EE126F}">
      <dgm:prSet/>
      <dgm:spPr/>
      <dgm:t>
        <a:bodyPr/>
        <a:lstStyle/>
        <a:p>
          <a:endParaRPr lang="en-US"/>
        </a:p>
      </dgm:t>
    </dgm:pt>
    <dgm:pt modelId="{4C7EBEEA-5FF3-4839-ADAD-206ABD7C91CB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>
              <a:solidFill>
                <a:srgbClr val="002060"/>
              </a:solidFill>
            </a:rPr>
            <a:t>94%</a:t>
          </a:r>
        </a:p>
      </dgm:t>
    </dgm:pt>
    <dgm:pt modelId="{89633FB6-FF92-4438-974E-47B40E55591A}" type="parTrans" cxnId="{E0EC6D60-25BB-4688-84BB-A71404E569AE}">
      <dgm:prSet/>
      <dgm:spPr/>
      <dgm:t>
        <a:bodyPr/>
        <a:lstStyle/>
        <a:p>
          <a:endParaRPr lang="en-US"/>
        </a:p>
      </dgm:t>
    </dgm:pt>
    <dgm:pt modelId="{95A863AB-4B14-46F1-AB15-6888B2452667}" type="sibTrans" cxnId="{E0EC6D60-25BB-4688-84BB-A71404E569AE}">
      <dgm:prSet/>
      <dgm:spPr/>
      <dgm:t>
        <a:bodyPr/>
        <a:lstStyle/>
        <a:p>
          <a:endParaRPr lang="en-US"/>
        </a:p>
      </dgm:t>
    </dgm:pt>
    <dgm:pt modelId="{1EEADDFF-CF48-44A3-96CB-51E2D3FF7FB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/>
            <a:t>275/300</a:t>
          </a:r>
        </a:p>
      </dgm:t>
    </dgm:pt>
    <dgm:pt modelId="{DC14E7DA-A993-4BE8-8FE4-BCD2186DA13C}" type="parTrans" cxnId="{9D933837-6ED6-43D8-9641-D04A3C7B2708}">
      <dgm:prSet/>
      <dgm:spPr/>
      <dgm:t>
        <a:bodyPr/>
        <a:lstStyle/>
        <a:p>
          <a:endParaRPr lang="en-US"/>
        </a:p>
      </dgm:t>
    </dgm:pt>
    <dgm:pt modelId="{6AA951F9-292F-4F6A-AB19-D203C6D24493}" type="sibTrans" cxnId="{9D933837-6ED6-43D8-9641-D04A3C7B2708}">
      <dgm:prSet/>
      <dgm:spPr/>
      <dgm:t>
        <a:bodyPr/>
        <a:lstStyle/>
        <a:p>
          <a:endParaRPr lang="en-US"/>
        </a:p>
      </dgm:t>
    </dgm:pt>
    <dgm:pt modelId="{2B613A61-21CF-4602-97E8-75FFC4206D6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>
              <a:solidFill>
                <a:srgbClr val="002060"/>
              </a:solidFill>
            </a:rPr>
            <a:t>92%</a:t>
          </a:r>
        </a:p>
      </dgm:t>
    </dgm:pt>
    <dgm:pt modelId="{67ED2FC6-240A-4011-89DA-5FBDA06AADAA}" type="parTrans" cxnId="{689E7763-A325-4D0F-9900-8CD42EFEF2E8}">
      <dgm:prSet/>
      <dgm:spPr/>
      <dgm:t>
        <a:bodyPr/>
        <a:lstStyle/>
        <a:p>
          <a:endParaRPr lang="en-US"/>
        </a:p>
      </dgm:t>
    </dgm:pt>
    <dgm:pt modelId="{E1C0D9E2-4254-4BBE-8ED6-830EE47BA73A}" type="sibTrans" cxnId="{689E7763-A325-4D0F-9900-8CD42EFEF2E8}">
      <dgm:prSet/>
      <dgm:spPr/>
      <dgm:t>
        <a:bodyPr/>
        <a:lstStyle/>
        <a:p>
          <a:endParaRPr lang="en-US"/>
        </a:p>
      </dgm:t>
    </dgm:pt>
    <dgm:pt modelId="{4C4A0F83-53AF-435D-9EC3-E3C81EDC1734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/>
            <a:t>924/1000</a:t>
          </a:r>
        </a:p>
      </dgm:t>
    </dgm:pt>
    <dgm:pt modelId="{74231B35-F2C6-4AB0-BC2A-42B36BE17383}" type="parTrans" cxnId="{4B74C4F7-C6A1-4F50-AA7D-01FB5EC55255}">
      <dgm:prSet/>
      <dgm:spPr/>
      <dgm:t>
        <a:bodyPr/>
        <a:lstStyle/>
        <a:p>
          <a:endParaRPr lang="en-US"/>
        </a:p>
      </dgm:t>
    </dgm:pt>
    <dgm:pt modelId="{B65C85BA-F74F-49DD-90CF-A5BDD3725A2F}" type="sibTrans" cxnId="{4B74C4F7-C6A1-4F50-AA7D-01FB5EC55255}">
      <dgm:prSet/>
      <dgm:spPr/>
      <dgm:t>
        <a:bodyPr/>
        <a:lstStyle/>
        <a:p>
          <a:endParaRPr lang="en-US"/>
        </a:p>
      </dgm:t>
    </dgm:pt>
    <dgm:pt modelId="{78156706-16F0-405E-A562-0F953231BEF4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rgbClr val="002060"/>
              </a:solidFill>
            </a:rPr>
            <a:t>92.4%</a:t>
          </a:r>
        </a:p>
      </dgm:t>
    </dgm:pt>
    <dgm:pt modelId="{F7DE2969-D811-4233-B08C-4771813B6B71}" type="parTrans" cxnId="{2D22BF4E-1044-4C72-A5B1-79EBBC7740F2}">
      <dgm:prSet/>
      <dgm:spPr/>
      <dgm:t>
        <a:bodyPr/>
        <a:lstStyle/>
        <a:p>
          <a:endParaRPr lang="en-US"/>
        </a:p>
      </dgm:t>
    </dgm:pt>
    <dgm:pt modelId="{860DB3A3-55C0-477A-8F28-59BA3D6FB5CE}" type="sibTrans" cxnId="{2D22BF4E-1044-4C72-A5B1-79EBBC7740F2}">
      <dgm:prSet/>
      <dgm:spPr/>
      <dgm:t>
        <a:bodyPr/>
        <a:lstStyle/>
        <a:p>
          <a:endParaRPr lang="en-US"/>
        </a:p>
      </dgm:t>
    </dgm:pt>
    <dgm:pt modelId="{41DFA962-6DDC-4118-A308-63508FFE76F7}" type="pres">
      <dgm:prSet presAssocID="{E7CED61C-B2FA-492E-BB48-DD83754CA12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A958D0D-94F4-45F0-9321-0EA3A6A4FA1A}" type="pres">
      <dgm:prSet presAssocID="{E7CED61C-B2FA-492E-BB48-DD83754CA12C}" presName="children" presStyleCnt="0"/>
      <dgm:spPr/>
    </dgm:pt>
    <dgm:pt modelId="{33C5FE4E-D459-48B8-BD49-E2EA286FB04B}" type="pres">
      <dgm:prSet presAssocID="{E7CED61C-B2FA-492E-BB48-DD83754CA12C}" presName="child1group" presStyleCnt="0"/>
      <dgm:spPr/>
    </dgm:pt>
    <dgm:pt modelId="{66B76544-2373-4607-82DB-452FD39B9DC0}" type="pres">
      <dgm:prSet presAssocID="{E7CED61C-B2FA-492E-BB48-DD83754CA12C}" presName="child1" presStyleLbl="bgAcc1" presStyleIdx="0" presStyleCnt="4" custScaleX="123015" custLinFactNeighborX="-12132"/>
      <dgm:spPr/>
    </dgm:pt>
    <dgm:pt modelId="{27A596D7-B798-40F7-94CD-6C50E1B6522B}" type="pres">
      <dgm:prSet presAssocID="{E7CED61C-B2FA-492E-BB48-DD83754CA12C}" presName="child1Text" presStyleLbl="bgAcc1" presStyleIdx="0" presStyleCnt="4">
        <dgm:presLayoutVars>
          <dgm:bulletEnabled val="1"/>
        </dgm:presLayoutVars>
      </dgm:prSet>
      <dgm:spPr/>
    </dgm:pt>
    <dgm:pt modelId="{7B87BCBA-9202-4796-8AE4-5099A83567FA}" type="pres">
      <dgm:prSet presAssocID="{E7CED61C-B2FA-492E-BB48-DD83754CA12C}" presName="child2group" presStyleCnt="0"/>
      <dgm:spPr/>
    </dgm:pt>
    <dgm:pt modelId="{EE6676A0-E832-486A-9221-86EE818FB730}" type="pres">
      <dgm:prSet presAssocID="{E7CED61C-B2FA-492E-BB48-DD83754CA12C}" presName="child2" presStyleLbl="bgAcc1" presStyleIdx="1" presStyleCnt="4" custScaleX="126085" custLinFactNeighborX="21211"/>
      <dgm:spPr/>
    </dgm:pt>
    <dgm:pt modelId="{CC79E32D-A391-463B-AF13-F90472567ECF}" type="pres">
      <dgm:prSet presAssocID="{E7CED61C-B2FA-492E-BB48-DD83754CA12C}" presName="child2Text" presStyleLbl="bgAcc1" presStyleIdx="1" presStyleCnt="4">
        <dgm:presLayoutVars>
          <dgm:bulletEnabled val="1"/>
        </dgm:presLayoutVars>
      </dgm:prSet>
      <dgm:spPr/>
    </dgm:pt>
    <dgm:pt modelId="{DA087887-B479-491E-94FA-39F9AE2E6692}" type="pres">
      <dgm:prSet presAssocID="{E7CED61C-B2FA-492E-BB48-DD83754CA12C}" presName="child3group" presStyleCnt="0"/>
      <dgm:spPr/>
    </dgm:pt>
    <dgm:pt modelId="{1C4D8C23-23A8-4F40-A105-4BA8C6720234}" type="pres">
      <dgm:prSet presAssocID="{E7CED61C-B2FA-492E-BB48-DD83754CA12C}" presName="child3" presStyleLbl="bgAcc1" presStyleIdx="2" presStyleCnt="4" custScaleX="147111" custLinFactNeighborX="21818"/>
      <dgm:spPr/>
    </dgm:pt>
    <dgm:pt modelId="{0D94DC36-62C8-4C30-8A1F-670141BA0945}" type="pres">
      <dgm:prSet presAssocID="{E7CED61C-B2FA-492E-BB48-DD83754CA12C}" presName="child3Text" presStyleLbl="bgAcc1" presStyleIdx="2" presStyleCnt="4">
        <dgm:presLayoutVars>
          <dgm:bulletEnabled val="1"/>
        </dgm:presLayoutVars>
      </dgm:prSet>
      <dgm:spPr/>
    </dgm:pt>
    <dgm:pt modelId="{C03B6885-2060-414A-B34B-279F802AC1BE}" type="pres">
      <dgm:prSet presAssocID="{E7CED61C-B2FA-492E-BB48-DD83754CA12C}" presName="child4group" presStyleCnt="0"/>
      <dgm:spPr/>
    </dgm:pt>
    <dgm:pt modelId="{3132760F-A504-4AD5-9F59-EAA5D02502E0}" type="pres">
      <dgm:prSet presAssocID="{E7CED61C-B2FA-492E-BB48-DD83754CA12C}" presName="child4" presStyleLbl="bgAcc1" presStyleIdx="3" presStyleCnt="4" custScaleX="126851" custLinFactNeighborX="-14082"/>
      <dgm:spPr/>
    </dgm:pt>
    <dgm:pt modelId="{4DAD3CD2-0F13-47AC-939F-0DF306F1163B}" type="pres">
      <dgm:prSet presAssocID="{E7CED61C-B2FA-492E-BB48-DD83754CA12C}" presName="child4Text" presStyleLbl="bgAcc1" presStyleIdx="3" presStyleCnt="4">
        <dgm:presLayoutVars>
          <dgm:bulletEnabled val="1"/>
        </dgm:presLayoutVars>
      </dgm:prSet>
      <dgm:spPr/>
    </dgm:pt>
    <dgm:pt modelId="{28A8D757-CB9D-4072-8970-22056053C50C}" type="pres">
      <dgm:prSet presAssocID="{E7CED61C-B2FA-492E-BB48-DD83754CA12C}" presName="childPlaceholder" presStyleCnt="0"/>
      <dgm:spPr/>
    </dgm:pt>
    <dgm:pt modelId="{27AA7E28-7E27-4C2A-8E49-40AEA98CBAF1}" type="pres">
      <dgm:prSet presAssocID="{E7CED61C-B2FA-492E-BB48-DD83754CA12C}" presName="circle" presStyleCnt="0"/>
      <dgm:spPr/>
    </dgm:pt>
    <dgm:pt modelId="{59B4A0E1-5912-4291-8F87-9B267591D6FD}" type="pres">
      <dgm:prSet presAssocID="{E7CED61C-B2FA-492E-BB48-DD83754CA12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16A3C88-4638-4100-AFCB-126177DB4B51}" type="pres">
      <dgm:prSet presAssocID="{E7CED61C-B2FA-492E-BB48-DD83754CA12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8206916-2B8E-42EA-9032-A348DF7E234F}" type="pres">
      <dgm:prSet presAssocID="{E7CED61C-B2FA-492E-BB48-DD83754CA12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96E0B28-F4CE-4C4E-BE43-089997A3365D}" type="pres">
      <dgm:prSet presAssocID="{E7CED61C-B2FA-492E-BB48-DD83754CA12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99E1A2CB-E047-4F02-B012-2F1C03200FFC}" type="pres">
      <dgm:prSet presAssocID="{E7CED61C-B2FA-492E-BB48-DD83754CA12C}" presName="quadrantPlaceholder" presStyleCnt="0"/>
      <dgm:spPr/>
    </dgm:pt>
    <dgm:pt modelId="{57190062-BE35-4AA8-8011-8C6492FA01BA}" type="pres">
      <dgm:prSet presAssocID="{E7CED61C-B2FA-492E-BB48-DD83754CA12C}" presName="center1" presStyleLbl="fgShp" presStyleIdx="0" presStyleCnt="2"/>
      <dgm:spPr>
        <a:prstGeom prst="rect">
          <a:avLst/>
        </a:prstGeom>
        <a:noFill/>
        <a:ln>
          <a:noFill/>
        </a:ln>
      </dgm:spPr>
    </dgm:pt>
    <dgm:pt modelId="{6E295D0C-3E4D-4B52-A8F3-B109BD66D823}" type="pres">
      <dgm:prSet presAssocID="{E7CED61C-B2FA-492E-BB48-DD83754CA12C}" presName="center2" presStyleLbl="fgShp" presStyleIdx="1" presStyleCnt="2"/>
      <dgm:spPr>
        <a:noFill/>
        <a:ln>
          <a:noFill/>
        </a:ln>
      </dgm:spPr>
    </dgm:pt>
  </dgm:ptLst>
  <dgm:cxnLst>
    <dgm:cxn modelId="{DC88911D-BC98-4F9A-85FC-21DBAAF7D68B}" type="presOf" srcId="{4C4A0F83-53AF-435D-9EC3-E3C81EDC1734}" destId="{1C4D8C23-23A8-4F40-A105-4BA8C6720234}" srcOrd="0" destOrd="0" presId="urn:microsoft.com/office/officeart/2005/8/layout/cycle4#2"/>
    <dgm:cxn modelId="{0E05382D-75E6-4FC4-A249-9E2647461F58}" type="presOf" srcId="{1114F938-7500-4276-AC4A-C2AD83B0F610}" destId="{D96E0B28-F4CE-4C4E-BE43-089997A3365D}" srcOrd="0" destOrd="0" presId="urn:microsoft.com/office/officeart/2005/8/layout/cycle4#2"/>
    <dgm:cxn modelId="{86508231-BE2C-408C-A633-1B6FE0CBB291}" type="presOf" srcId="{1EEADDFF-CF48-44A3-96CB-51E2D3FF7FBB}" destId="{3132760F-A504-4AD5-9F59-EAA5D02502E0}" srcOrd="0" destOrd="0" presId="urn:microsoft.com/office/officeart/2005/8/layout/cycle4#2"/>
    <dgm:cxn modelId="{5BBCE631-0CB9-4357-BE65-9A0FC71B3378}" type="presOf" srcId="{2B613A61-21CF-4602-97E8-75FFC4206D6B}" destId="{3132760F-A504-4AD5-9F59-EAA5D02502E0}" srcOrd="0" destOrd="1" presId="urn:microsoft.com/office/officeart/2005/8/layout/cycle4#2"/>
    <dgm:cxn modelId="{488D5932-480A-49E1-A98E-AFD75D4931BC}" srcId="{E7CED61C-B2FA-492E-BB48-DD83754CA12C}" destId="{2612346D-77D4-4666-8FCA-F5CB52A4689D}" srcOrd="0" destOrd="0" parTransId="{89A65CF3-4653-4C26-ACC8-126A90FE8D4A}" sibTransId="{34EE5423-28AE-4683-AAF9-521FE036F3EE}"/>
    <dgm:cxn modelId="{AC246135-6210-4989-B534-63106DBB9FAA}" type="presOf" srcId="{4C7EBEEA-5FF3-4839-ADAD-206ABD7C91CB}" destId="{EE6676A0-E832-486A-9221-86EE818FB730}" srcOrd="0" destOrd="1" presId="urn:microsoft.com/office/officeart/2005/8/layout/cycle4#2"/>
    <dgm:cxn modelId="{9D933837-6ED6-43D8-9641-D04A3C7B2708}" srcId="{1114F938-7500-4276-AC4A-C2AD83B0F610}" destId="{1EEADDFF-CF48-44A3-96CB-51E2D3FF7FBB}" srcOrd="0" destOrd="0" parTransId="{DC14E7DA-A993-4BE8-8FE4-BCD2186DA13C}" sibTransId="{6AA951F9-292F-4F6A-AB19-D203C6D24493}"/>
    <dgm:cxn modelId="{E0EC6D60-25BB-4688-84BB-A71404E569AE}" srcId="{A1B3E73A-EEEF-4918-B5B3-F895FB22BE81}" destId="{4C7EBEEA-5FF3-4839-ADAD-206ABD7C91CB}" srcOrd="1" destOrd="0" parTransId="{89633FB6-FF92-4438-974E-47B40E55591A}" sibTransId="{95A863AB-4B14-46F1-AB15-6888B2452667}"/>
    <dgm:cxn modelId="{AF702F42-1CFA-428B-AFA8-60645B98B907}" type="presOf" srcId="{78156706-16F0-405E-A562-0F953231BEF4}" destId="{1C4D8C23-23A8-4F40-A105-4BA8C6720234}" srcOrd="0" destOrd="1" presId="urn:microsoft.com/office/officeart/2005/8/layout/cycle4#2"/>
    <dgm:cxn modelId="{689E7763-A325-4D0F-9900-8CD42EFEF2E8}" srcId="{1114F938-7500-4276-AC4A-C2AD83B0F610}" destId="{2B613A61-21CF-4602-97E8-75FFC4206D6B}" srcOrd="1" destOrd="0" parTransId="{67ED2FC6-240A-4011-89DA-5FBDA06AADAA}" sibTransId="{E1C0D9E2-4254-4BBE-8ED6-830EE47BA73A}"/>
    <dgm:cxn modelId="{99C1B76B-3726-4FDF-A6DE-CE2AB3EE126F}" srcId="{A1B3E73A-EEEF-4918-B5B3-F895FB22BE81}" destId="{AF7702B4-AE89-419E-AB60-F2C8DE10A358}" srcOrd="0" destOrd="0" parTransId="{4B7FACBA-B0B7-473B-82F2-DE74CBD1D7A9}" sibTransId="{21D1F2E0-7BE7-463E-A396-CD2CD41BBF73}"/>
    <dgm:cxn modelId="{2D22BF4E-1044-4C72-A5B1-79EBBC7740F2}" srcId="{6FE6D9CE-18CC-4384-B53F-CBEDD778990B}" destId="{78156706-16F0-405E-A562-0F953231BEF4}" srcOrd="1" destOrd="0" parTransId="{F7DE2969-D811-4233-B08C-4771813B6B71}" sibTransId="{860DB3A3-55C0-477A-8F28-59BA3D6FB5CE}"/>
    <dgm:cxn modelId="{5602C370-0BEC-41CF-BA63-6185373E789F}" type="presOf" srcId="{2612346D-77D4-4666-8FCA-F5CB52A4689D}" destId="{59B4A0E1-5912-4291-8F87-9B267591D6FD}" srcOrd="0" destOrd="0" presId="urn:microsoft.com/office/officeart/2005/8/layout/cycle4#2"/>
    <dgm:cxn modelId="{ED1E2955-6BAC-4701-9BFB-E25865003FDC}" type="presOf" srcId="{AF7702B4-AE89-419E-AB60-F2C8DE10A358}" destId="{CC79E32D-A391-463B-AF13-F90472567ECF}" srcOrd="1" destOrd="0" presId="urn:microsoft.com/office/officeart/2005/8/layout/cycle4#2"/>
    <dgm:cxn modelId="{2E4E888C-56F7-4695-8A8E-6CD99071E653}" type="presOf" srcId="{78156706-16F0-405E-A562-0F953231BEF4}" destId="{0D94DC36-62C8-4C30-8A1F-670141BA0945}" srcOrd="1" destOrd="1" presId="urn:microsoft.com/office/officeart/2005/8/layout/cycle4#2"/>
    <dgm:cxn modelId="{46A6C192-109B-4722-8D84-6E2E8E4D1BD5}" type="presOf" srcId="{AF7702B4-AE89-419E-AB60-F2C8DE10A358}" destId="{EE6676A0-E832-486A-9221-86EE818FB730}" srcOrd="0" destOrd="0" presId="urn:microsoft.com/office/officeart/2005/8/layout/cycle4#2"/>
    <dgm:cxn modelId="{C8256597-8340-4751-A1C7-F3DE682FFE8C}" type="presOf" srcId="{1ECDA354-FC9B-4488-BFF2-C5175308981F}" destId="{66B76544-2373-4607-82DB-452FD39B9DC0}" srcOrd="0" destOrd="0" presId="urn:microsoft.com/office/officeart/2005/8/layout/cycle4#2"/>
    <dgm:cxn modelId="{CD05E399-7C89-4EFB-9DBE-6C37AF8A9FFF}" type="presOf" srcId="{E7CED61C-B2FA-492E-BB48-DD83754CA12C}" destId="{41DFA962-6DDC-4118-A308-63508FFE76F7}" srcOrd="0" destOrd="0" presId="urn:microsoft.com/office/officeart/2005/8/layout/cycle4#2"/>
    <dgm:cxn modelId="{C8FD7BA3-387D-45D7-818D-0686E3E444A4}" srcId="{E7CED61C-B2FA-492E-BB48-DD83754CA12C}" destId="{1114F938-7500-4276-AC4A-C2AD83B0F610}" srcOrd="3" destOrd="0" parTransId="{609EF652-8164-43F0-934B-753452EB83B0}" sibTransId="{57C9F2FA-B6C4-49F8-8DEE-14133924AD69}"/>
    <dgm:cxn modelId="{0E5CDAA8-6D92-460C-8469-3CDBB013F601}" type="presOf" srcId="{4C4A0F83-53AF-435D-9EC3-E3C81EDC1734}" destId="{0D94DC36-62C8-4C30-8A1F-670141BA0945}" srcOrd="1" destOrd="0" presId="urn:microsoft.com/office/officeart/2005/8/layout/cycle4#2"/>
    <dgm:cxn modelId="{3B610ABA-F197-4487-BF8E-83FB7C702E96}" type="presOf" srcId="{6FE6D9CE-18CC-4384-B53F-CBEDD778990B}" destId="{38206916-2B8E-42EA-9032-A348DF7E234F}" srcOrd="0" destOrd="0" presId="urn:microsoft.com/office/officeart/2005/8/layout/cycle4#2"/>
    <dgm:cxn modelId="{E52643C0-944E-4253-9DE2-EB5DE81A1DAB}" srcId="{E7CED61C-B2FA-492E-BB48-DD83754CA12C}" destId="{6FE6D9CE-18CC-4384-B53F-CBEDD778990B}" srcOrd="2" destOrd="0" parTransId="{C119D44E-D3B1-4D58-9959-172B0446CA20}" sibTransId="{016B7956-8559-41BF-A4FB-D83D9FBA8D82}"/>
    <dgm:cxn modelId="{E547D0C0-4E64-4403-BDA7-CC0B3EC28D75}" type="presOf" srcId="{6CB749CC-5F89-4CD2-A396-F68D372A4ADF}" destId="{66B76544-2373-4607-82DB-452FD39B9DC0}" srcOrd="0" destOrd="1" presId="urn:microsoft.com/office/officeart/2005/8/layout/cycle4#2"/>
    <dgm:cxn modelId="{5E3385C7-5064-4E45-9D21-E0324F1B6D24}" type="presOf" srcId="{6CB749CC-5F89-4CD2-A396-F68D372A4ADF}" destId="{27A596D7-B798-40F7-94CD-6C50E1B6522B}" srcOrd="1" destOrd="1" presId="urn:microsoft.com/office/officeart/2005/8/layout/cycle4#2"/>
    <dgm:cxn modelId="{39AB6BCB-0083-4278-BD5D-7BFA4E206CE0}" type="presOf" srcId="{1EEADDFF-CF48-44A3-96CB-51E2D3FF7FBB}" destId="{4DAD3CD2-0F13-47AC-939F-0DF306F1163B}" srcOrd="1" destOrd="0" presId="urn:microsoft.com/office/officeart/2005/8/layout/cycle4#2"/>
    <dgm:cxn modelId="{D7F075CD-A8BC-49C0-AFB4-CDEA8A8B928F}" srcId="{2612346D-77D4-4666-8FCA-F5CB52A4689D}" destId="{1ECDA354-FC9B-4488-BFF2-C5175308981F}" srcOrd="0" destOrd="0" parTransId="{29DA0D67-EFC2-4BA6-AC3F-DFB8101864F8}" sibTransId="{221A532B-624A-42F0-98F1-352F14861116}"/>
    <dgm:cxn modelId="{2263DFCE-2F0C-460D-A710-8892E30194C5}" srcId="{E7CED61C-B2FA-492E-BB48-DD83754CA12C}" destId="{A1B3E73A-EEEF-4918-B5B3-F895FB22BE81}" srcOrd="1" destOrd="0" parTransId="{91C1BB6D-DD05-49C9-96BF-E422C028815A}" sibTransId="{03967174-CE92-4929-8727-A63CF6242E38}"/>
    <dgm:cxn modelId="{1F1AE2D2-47B4-49A8-B6A6-D3F13E1699C5}" srcId="{2612346D-77D4-4666-8FCA-F5CB52A4689D}" destId="{6CB749CC-5F89-4CD2-A396-F68D372A4ADF}" srcOrd="1" destOrd="0" parTransId="{528D808A-1824-46F3-99A4-6403614BB55F}" sibTransId="{DBC87DC8-5E0B-4B68-9261-169E83B70C18}"/>
    <dgm:cxn modelId="{9F4794E1-4463-4985-9604-A9C7D72D64A3}" type="presOf" srcId="{1ECDA354-FC9B-4488-BFF2-C5175308981F}" destId="{27A596D7-B798-40F7-94CD-6C50E1B6522B}" srcOrd="1" destOrd="0" presId="urn:microsoft.com/office/officeart/2005/8/layout/cycle4#2"/>
    <dgm:cxn modelId="{3585D1E1-54CA-4FC7-AB22-4413EE4AC1E1}" type="presOf" srcId="{2B613A61-21CF-4602-97E8-75FFC4206D6B}" destId="{4DAD3CD2-0F13-47AC-939F-0DF306F1163B}" srcOrd="1" destOrd="1" presId="urn:microsoft.com/office/officeart/2005/8/layout/cycle4#2"/>
    <dgm:cxn modelId="{4554BCE3-F292-41DB-9745-67DCD3259AFC}" type="presOf" srcId="{A1B3E73A-EEEF-4918-B5B3-F895FB22BE81}" destId="{616A3C88-4638-4100-AFCB-126177DB4B51}" srcOrd="0" destOrd="0" presId="urn:microsoft.com/office/officeart/2005/8/layout/cycle4#2"/>
    <dgm:cxn modelId="{4B74C4F7-C6A1-4F50-AA7D-01FB5EC55255}" srcId="{6FE6D9CE-18CC-4384-B53F-CBEDD778990B}" destId="{4C4A0F83-53AF-435D-9EC3-E3C81EDC1734}" srcOrd="0" destOrd="0" parTransId="{74231B35-F2C6-4AB0-BC2A-42B36BE17383}" sibTransId="{B65C85BA-F74F-49DD-90CF-A5BDD3725A2F}"/>
    <dgm:cxn modelId="{A94F0FFE-2E18-4293-9CA5-11FFC79EAC6F}" type="presOf" srcId="{4C7EBEEA-5FF3-4839-ADAD-206ABD7C91CB}" destId="{CC79E32D-A391-463B-AF13-F90472567ECF}" srcOrd="1" destOrd="1" presId="urn:microsoft.com/office/officeart/2005/8/layout/cycle4#2"/>
    <dgm:cxn modelId="{2B245C85-7214-48DC-BA0D-0328A4542EEE}" type="presParOf" srcId="{41DFA962-6DDC-4118-A308-63508FFE76F7}" destId="{8A958D0D-94F4-45F0-9321-0EA3A6A4FA1A}" srcOrd="0" destOrd="0" presId="urn:microsoft.com/office/officeart/2005/8/layout/cycle4#2"/>
    <dgm:cxn modelId="{15F996F7-BD61-43D4-9FF2-6753F49FFE6F}" type="presParOf" srcId="{8A958D0D-94F4-45F0-9321-0EA3A6A4FA1A}" destId="{33C5FE4E-D459-48B8-BD49-E2EA286FB04B}" srcOrd="0" destOrd="0" presId="urn:microsoft.com/office/officeart/2005/8/layout/cycle4#2"/>
    <dgm:cxn modelId="{0A40AC55-E8AF-4856-B0FB-3540E91EEE6C}" type="presParOf" srcId="{33C5FE4E-D459-48B8-BD49-E2EA286FB04B}" destId="{66B76544-2373-4607-82DB-452FD39B9DC0}" srcOrd="0" destOrd="0" presId="urn:microsoft.com/office/officeart/2005/8/layout/cycle4#2"/>
    <dgm:cxn modelId="{4764FF16-3A48-4384-B382-6C52AD2D980D}" type="presParOf" srcId="{33C5FE4E-D459-48B8-BD49-E2EA286FB04B}" destId="{27A596D7-B798-40F7-94CD-6C50E1B6522B}" srcOrd="1" destOrd="0" presId="urn:microsoft.com/office/officeart/2005/8/layout/cycle4#2"/>
    <dgm:cxn modelId="{0D679B08-A4F1-4F36-B415-124A97EA3320}" type="presParOf" srcId="{8A958D0D-94F4-45F0-9321-0EA3A6A4FA1A}" destId="{7B87BCBA-9202-4796-8AE4-5099A83567FA}" srcOrd="1" destOrd="0" presId="urn:microsoft.com/office/officeart/2005/8/layout/cycle4#2"/>
    <dgm:cxn modelId="{F3E96FDB-C275-48A3-BA72-22183FDA1D9E}" type="presParOf" srcId="{7B87BCBA-9202-4796-8AE4-5099A83567FA}" destId="{EE6676A0-E832-486A-9221-86EE818FB730}" srcOrd="0" destOrd="0" presId="urn:microsoft.com/office/officeart/2005/8/layout/cycle4#2"/>
    <dgm:cxn modelId="{3BB0B941-10DC-43A1-BE96-71E5D61369F6}" type="presParOf" srcId="{7B87BCBA-9202-4796-8AE4-5099A83567FA}" destId="{CC79E32D-A391-463B-AF13-F90472567ECF}" srcOrd="1" destOrd="0" presId="urn:microsoft.com/office/officeart/2005/8/layout/cycle4#2"/>
    <dgm:cxn modelId="{E6E6AC8D-C5DA-49CD-9300-266430B9200B}" type="presParOf" srcId="{8A958D0D-94F4-45F0-9321-0EA3A6A4FA1A}" destId="{DA087887-B479-491E-94FA-39F9AE2E6692}" srcOrd="2" destOrd="0" presId="urn:microsoft.com/office/officeart/2005/8/layout/cycle4#2"/>
    <dgm:cxn modelId="{51A50F14-6BD1-4EB9-BD40-1DB5FE7A12B2}" type="presParOf" srcId="{DA087887-B479-491E-94FA-39F9AE2E6692}" destId="{1C4D8C23-23A8-4F40-A105-4BA8C6720234}" srcOrd="0" destOrd="0" presId="urn:microsoft.com/office/officeart/2005/8/layout/cycle4#2"/>
    <dgm:cxn modelId="{7A913835-E7DC-4400-8C4A-53BBF5548F8D}" type="presParOf" srcId="{DA087887-B479-491E-94FA-39F9AE2E6692}" destId="{0D94DC36-62C8-4C30-8A1F-670141BA0945}" srcOrd="1" destOrd="0" presId="urn:microsoft.com/office/officeart/2005/8/layout/cycle4#2"/>
    <dgm:cxn modelId="{D4A39B95-0890-4EFE-B2C5-2847F62B538F}" type="presParOf" srcId="{8A958D0D-94F4-45F0-9321-0EA3A6A4FA1A}" destId="{C03B6885-2060-414A-B34B-279F802AC1BE}" srcOrd="3" destOrd="0" presId="urn:microsoft.com/office/officeart/2005/8/layout/cycle4#2"/>
    <dgm:cxn modelId="{BD099F3B-2F0F-46D6-BDEA-C17678B6BF23}" type="presParOf" srcId="{C03B6885-2060-414A-B34B-279F802AC1BE}" destId="{3132760F-A504-4AD5-9F59-EAA5D02502E0}" srcOrd="0" destOrd="0" presId="urn:microsoft.com/office/officeart/2005/8/layout/cycle4#2"/>
    <dgm:cxn modelId="{F46F6409-975C-4181-9756-F548323262E0}" type="presParOf" srcId="{C03B6885-2060-414A-B34B-279F802AC1BE}" destId="{4DAD3CD2-0F13-47AC-939F-0DF306F1163B}" srcOrd="1" destOrd="0" presId="urn:microsoft.com/office/officeart/2005/8/layout/cycle4#2"/>
    <dgm:cxn modelId="{89EF97C0-ADD8-46E8-AD81-3089FE5704CD}" type="presParOf" srcId="{8A958D0D-94F4-45F0-9321-0EA3A6A4FA1A}" destId="{28A8D757-CB9D-4072-8970-22056053C50C}" srcOrd="4" destOrd="0" presId="urn:microsoft.com/office/officeart/2005/8/layout/cycle4#2"/>
    <dgm:cxn modelId="{2BC0E081-BEAB-4A1C-9C0F-BD7864A3B050}" type="presParOf" srcId="{41DFA962-6DDC-4118-A308-63508FFE76F7}" destId="{27AA7E28-7E27-4C2A-8E49-40AEA98CBAF1}" srcOrd="1" destOrd="0" presId="urn:microsoft.com/office/officeart/2005/8/layout/cycle4#2"/>
    <dgm:cxn modelId="{BF11C0FA-732D-4B74-892B-B6CD3823E628}" type="presParOf" srcId="{27AA7E28-7E27-4C2A-8E49-40AEA98CBAF1}" destId="{59B4A0E1-5912-4291-8F87-9B267591D6FD}" srcOrd="0" destOrd="0" presId="urn:microsoft.com/office/officeart/2005/8/layout/cycle4#2"/>
    <dgm:cxn modelId="{B38144B6-397E-4144-86F7-885D330380F1}" type="presParOf" srcId="{27AA7E28-7E27-4C2A-8E49-40AEA98CBAF1}" destId="{616A3C88-4638-4100-AFCB-126177DB4B51}" srcOrd="1" destOrd="0" presId="urn:microsoft.com/office/officeart/2005/8/layout/cycle4#2"/>
    <dgm:cxn modelId="{3C935D17-A5BC-4FBD-B1A5-0758DCF95732}" type="presParOf" srcId="{27AA7E28-7E27-4C2A-8E49-40AEA98CBAF1}" destId="{38206916-2B8E-42EA-9032-A348DF7E234F}" srcOrd="2" destOrd="0" presId="urn:microsoft.com/office/officeart/2005/8/layout/cycle4#2"/>
    <dgm:cxn modelId="{B42B160E-63A7-4F54-BEF9-66426C85F810}" type="presParOf" srcId="{27AA7E28-7E27-4C2A-8E49-40AEA98CBAF1}" destId="{D96E0B28-F4CE-4C4E-BE43-089997A3365D}" srcOrd="3" destOrd="0" presId="urn:microsoft.com/office/officeart/2005/8/layout/cycle4#2"/>
    <dgm:cxn modelId="{45AF962C-6A59-4D33-9938-B5842D90F6B2}" type="presParOf" srcId="{27AA7E28-7E27-4C2A-8E49-40AEA98CBAF1}" destId="{99E1A2CB-E047-4F02-B012-2F1C03200FFC}" srcOrd="4" destOrd="0" presId="urn:microsoft.com/office/officeart/2005/8/layout/cycle4#2"/>
    <dgm:cxn modelId="{E7C84ED3-72B3-46C8-B5EA-1D18BF61C131}" type="presParOf" srcId="{41DFA962-6DDC-4118-A308-63508FFE76F7}" destId="{57190062-BE35-4AA8-8011-8C6492FA01BA}" srcOrd="2" destOrd="0" presId="urn:microsoft.com/office/officeart/2005/8/layout/cycle4#2"/>
    <dgm:cxn modelId="{74CDFAC3-1047-4FF3-8290-3CB775586782}" type="presParOf" srcId="{41DFA962-6DDC-4118-A308-63508FFE76F7}" destId="{6E295D0C-3E4D-4B52-A8F3-B109BD66D823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D8C23-23A8-4F40-A105-4BA8C6720234}">
      <dsp:nvSpPr>
        <dsp:cNvPr id="0" name=""/>
        <dsp:cNvSpPr/>
      </dsp:nvSpPr>
      <dsp:spPr>
        <a:xfrm>
          <a:off x="3484105" y="2422891"/>
          <a:ext cx="2589388" cy="114018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96000"/>
                <a:lumMod val="104000"/>
              </a:schemeClr>
            </a:gs>
            <a:gs pos="100000">
              <a:schemeClr val="accent3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924/1000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rgbClr val="002060"/>
              </a:solidFill>
            </a:rPr>
            <a:t>92.4%</a:t>
          </a:r>
        </a:p>
      </dsp:txBody>
      <dsp:txXfrm>
        <a:off x="4285967" y="2732983"/>
        <a:ext cx="1762479" cy="805046"/>
      </dsp:txXfrm>
    </dsp:sp>
    <dsp:sp modelId="{3132760F-A504-4AD5-9F59-EAA5D02502E0}">
      <dsp:nvSpPr>
        <dsp:cNvPr id="0" name=""/>
        <dsp:cNvSpPr/>
      </dsp:nvSpPr>
      <dsp:spPr>
        <a:xfrm>
          <a:off x="158672" y="2422891"/>
          <a:ext cx="2232779" cy="114018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96000"/>
                <a:lumMod val="104000"/>
              </a:schemeClr>
            </a:gs>
            <a:gs pos="100000">
              <a:schemeClr val="accent6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275/300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</a:rPr>
            <a:t>92%</a:t>
          </a:r>
        </a:p>
      </dsp:txBody>
      <dsp:txXfrm>
        <a:off x="183718" y="2732983"/>
        <a:ext cx="1512853" cy="805046"/>
      </dsp:txXfrm>
    </dsp:sp>
    <dsp:sp modelId="{EE6676A0-E832-486A-9221-86EE818FB730}">
      <dsp:nvSpPr>
        <dsp:cNvPr id="0" name=""/>
        <dsp:cNvSpPr/>
      </dsp:nvSpPr>
      <dsp:spPr>
        <a:xfrm>
          <a:off x="3658466" y="0"/>
          <a:ext cx="2219297" cy="114018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187/200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</a:rPr>
            <a:t>94%</a:t>
          </a:r>
        </a:p>
      </dsp:txBody>
      <dsp:txXfrm>
        <a:off x="4349301" y="25046"/>
        <a:ext cx="1503416" cy="805046"/>
      </dsp:txXfrm>
    </dsp:sp>
    <dsp:sp modelId="{66B76544-2373-4607-82DB-452FD39B9DC0}">
      <dsp:nvSpPr>
        <dsp:cNvPr id="0" name=""/>
        <dsp:cNvSpPr/>
      </dsp:nvSpPr>
      <dsp:spPr>
        <a:xfrm>
          <a:off x="226755" y="0"/>
          <a:ext cx="2165260" cy="114018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96000"/>
                <a:lumMod val="104000"/>
              </a:schemeClr>
            </a:gs>
            <a:gs pos="100000">
              <a:schemeClr val="accent4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178/200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</a:rPr>
            <a:t>89%</a:t>
          </a:r>
        </a:p>
      </dsp:txBody>
      <dsp:txXfrm>
        <a:off x="251801" y="25046"/>
        <a:ext cx="1465590" cy="805046"/>
      </dsp:txXfrm>
    </dsp:sp>
    <dsp:sp modelId="{59B4A0E1-5912-4291-8F87-9B267591D6FD}">
      <dsp:nvSpPr>
        <dsp:cNvPr id="0" name=""/>
        <dsp:cNvSpPr/>
      </dsp:nvSpPr>
      <dsp:spPr>
        <a:xfrm>
          <a:off x="1469557" y="203095"/>
          <a:ext cx="1542811" cy="1542811"/>
        </a:xfrm>
        <a:prstGeom prst="pieWedge">
          <a:avLst/>
        </a:prstGeom>
        <a:solidFill>
          <a:schemeClr val="accent3">
            <a:tint val="70000"/>
            <a:lumMod val="104000"/>
          </a:schemeClr>
        </a:solidFill>
        <a:ln w="9525" cap="rnd" cmpd="sng" algn="ctr">
          <a:solidFill>
            <a:schemeClr val="accent3">
              <a:shade val="90000"/>
            </a:schemeClr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Institutional Mechanisms of Oversight</a:t>
          </a:r>
        </a:p>
      </dsp:txBody>
      <dsp:txXfrm>
        <a:off x="1921436" y="654974"/>
        <a:ext cx="1090932" cy="1090932"/>
      </dsp:txXfrm>
    </dsp:sp>
    <dsp:sp modelId="{616A3C88-4638-4100-AFCB-126177DB4B51}">
      <dsp:nvSpPr>
        <dsp:cNvPr id="0" name=""/>
        <dsp:cNvSpPr/>
      </dsp:nvSpPr>
      <dsp:spPr>
        <a:xfrm rot="5400000">
          <a:off x="3083630" y="203095"/>
          <a:ext cx="1542811" cy="1542811"/>
        </a:xfrm>
        <a:prstGeom prst="pieWedge">
          <a:avLst/>
        </a:prstGeom>
        <a:solidFill>
          <a:schemeClr val="accent2">
            <a:tint val="70000"/>
            <a:lumMod val="104000"/>
          </a:schemeClr>
        </a:solidFill>
        <a:ln w="9525" cap="rnd" cmpd="sng" algn="ctr">
          <a:solidFill>
            <a:schemeClr val="accent2">
              <a:shade val="90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Financial Management</a:t>
          </a:r>
        </a:p>
      </dsp:txBody>
      <dsp:txXfrm rot="-5400000">
        <a:off x="3083630" y="654974"/>
        <a:ext cx="1090932" cy="1090932"/>
      </dsp:txXfrm>
    </dsp:sp>
    <dsp:sp modelId="{38206916-2B8E-42EA-9032-A348DF7E234F}">
      <dsp:nvSpPr>
        <dsp:cNvPr id="0" name=""/>
        <dsp:cNvSpPr/>
      </dsp:nvSpPr>
      <dsp:spPr>
        <a:xfrm rot="10800000">
          <a:off x="3083630" y="1817168"/>
          <a:ext cx="1542811" cy="1542811"/>
        </a:xfrm>
        <a:prstGeom prst="pieWedge">
          <a:avLst/>
        </a:prstGeom>
        <a:solidFill>
          <a:schemeClr val="dk1">
            <a:tint val="70000"/>
            <a:lumMod val="104000"/>
          </a:schemeClr>
        </a:solidFill>
        <a:ln w="9525" cap="rnd" cmpd="sng" algn="ctr">
          <a:solidFill>
            <a:schemeClr val="dk1">
              <a:shade val="90000"/>
            </a:schemeClr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Total</a:t>
          </a:r>
        </a:p>
      </dsp:txBody>
      <dsp:txXfrm rot="10800000">
        <a:off x="3083630" y="1817168"/>
        <a:ext cx="1090932" cy="1090932"/>
      </dsp:txXfrm>
    </dsp:sp>
    <dsp:sp modelId="{D96E0B28-F4CE-4C4E-BE43-089997A3365D}">
      <dsp:nvSpPr>
        <dsp:cNvPr id="0" name=""/>
        <dsp:cNvSpPr/>
      </dsp:nvSpPr>
      <dsp:spPr>
        <a:xfrm rot="16200000">
          <a:off x="1469557" y="1817168"/>
          <a:ext cx="1542811" cy="1542811"/>
        </a:xfrm>
        <a:prstGeom prst="pieWedge">
          <a:avLst/>
        </a:prstGeom>
        <a:solidFill>
          <a:schemeClr val="accent6">
            <a:tint val="70000"/>
            <a:lumMod val="104000"/>
          </a:schemeClr>
        </a:solidFill>
        <a:ln w="9525" cap="rnd" cmpd="sng" algn="ctr">
          <a:solidFill>
            <a:schemeClr val="accent6">
              <a:shade val="9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Program Delivery</a:t>
          </a:r>
        </a:p>
      </dsp:txBody>
      <dsp:txXfrm rot="5400000">
        <a:off x="1921436" y="1817168"/>
        <a:ext cx="1090932" cy="1090932"/>
      </dsp:txXfrm>
    </dsp:sp>
    <dsp:sp modelId="{57190062-BE35-4AA8-8011-8C6492FA01BA}">
      <dsp:nvSpPr>
        <dsp:cNvPr id="0" name=""/>
        <dsp:cNvSpPr/>
      </dsp:nvSpPr>
      <dsp:spPr>
        <a:xfrm>
          <a:off x="2781660" y="1460861"/>
          <a:ext cx="532679" cy="463199"/>
        </a:xfrm>
        <a:prstGeom prst="rect">
          <a:avLst/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95D0C-3E4D-4B52-A8F3-B109BD66D823}">
      <dsp:nvSpPr>
        <dsp:cNvPr id="0" name=""/>
        <dsp:cNvSpPr/>
      </dsp:nvSpPr>
      <dsp:spPr>
        <a:xfrm rot="10800000">
          <a:off x="2781660" y="1639014"/>
          <a:ext cx="532679" cy="463199"/>
        </a:xfrm>
        <a:prstGeom prst="circularArrow">
          <a:avLst/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0.82827</cdr:y>
    </cdr:from>
    <cdr:to>
      <cdr:x>1</cdr:x>
      <cdr:y>0.90996</cdr:y>
    </cdr:to>
    <cdr:sp macro="" textlink="">
      <cdr:nvSpPr>
        <cdr:cNvPr id="2" name="Title 1">
          <a:extLst xmlns:a="http://schemas.openxmlformats.org/drawingml/2006/main">
            <a:ext uri="{FF2B5EF4-FFF2-40B4-BE49-F238E27FC236}">
              <a16:creationId xmlns:a16="http://schemas.microsoft.com/office/drawing/2014/main" id="{CD0D7993-4690-AA9C-B968-4362656E6A12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3810000"/>
          <a:ext cx="8610600" cy="3757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horz" anchor="ctr">
          <a:norm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spcBef>
              <a:spcPct val="0"/>
            </a:spcBef>
            <a:buNone/>
            <a:defRPr kumimoji="0" sz="4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chemeClr val="bg1"/>
              </a:solidFill>
              <a:cs typeface="Calibri" panose="020F0502020204030204" pitchFamily="34" charset="0"/>
            </a:rPr>
            <a:t>Surplus/	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+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16M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	+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50M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		+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52M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	     +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9M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	      </a:t>
          </a:r>
          <a:r>
            <a:rPr lang="en-US" sz="2000" b="1" dirty="0">
              <a:solidFill>
                <a:srgbClr val="FFFF00"/>
              </a:solidFill>
              <a:cs typeface="Calibri" panose="020F0502020204030204" pitchFamily="34" charset="0"/>
            </a:rPr>
            <a:t>-</a:t>
          </a:r>
          <a:r>
            <a:rPr lang="en-US" sz="2000" b="1" dirty="0" err="1">
              <a:solidFill>
                <a:srgbClr val="FFFF00"/>
              </a:solidFill>
              <a:cs typeface="Calibri" panose="020F0502020204030204" pitchFamily="34" charset="0"/>
            </a:rPr>
            <a:t>27M</a:t>
          </a:r>
          <a:endParaRPr lang="en-US" sz="1400" b="1" dirty="0">
            <a:solidFill>
              <a:srgbClr val="FFFF00"/>
            </a:solidFill>
            <a:cs typeface="Calibri" panose="020F0502020204030204" pitchFamily="34" charset="0"/>
          </a:endParaRPr>
        </a:p>
        <a:p xmlns:a="http://schemas.openxmlformats.org/drawingml/2006/main">
          <a:r>
            <a:rPr lang="en-US" sz="1800" b="1" dirty="0">
              <a:solidFill>
                <a:schemeClr val="bg1"/>
              </a:solidFill>
              <a:cs typeface="Calibri" panose="020F0502020204030204" pitchFamily="34" charset="0"/>
            </a:rPr>
            <a:t>Deficit</a:t>
          </a:r>
          <a:endParaRPr lang="en-US" sz="24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0.80612</cdr:y>
    </cdr:from>
    <cdr:to>
      <cdr:x>1</cdr:x>
      <cdr:y>0.92857</cdr:y>
    </cdr:to>
    <cdr:sp macro="" textlink="">
      <cdr:nvSpPr>
        <cdr:cNvPr id="2" name="Title 1">
          <a:extLst xmlns:a="http://schemas.openxmlformats.org/drawingml/2006/main">
            <a:ext uri="{FF2B5EF4-FFF2-40B4-BE49-F238E27FC236}">
              <a16:creationId xmlns:a16="http://schemas.microsoft.com/office/drawing/2014/main" id="{CD0D7993-4690-AA9C-B968-4362656E6A12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4736766"/>
          <a:ext cx="8128000" cy="71951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horz" anchor="ctr">
          <a:norm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spcBef>
              <a:spcPct val="0"/>
            </a:spcBef>
            <a:buNone/>
            <a:defRPr kumimoji="0" sz="4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chemeClr val="bg1"/>
              </a:solidFill>
              <a:cs typeface="Calibri" panose="020F0502020204030204" pitchFamily="34" charset="0"/>
            </a:rPr>
            <a:t>Surplus	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-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51M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   -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79M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	-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137M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	-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210M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     -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302M</a:t>
          </a:r>
          <a:r>
            <a:rPr lang="en-US" sz="1800" b="1" dirty="0">
              <a:solidFill>
                <a:srgbClr val="FFFF00"/>
              </a:solidFill>
              <a:cs typeface="Calibri" panose="020F0502020204030204" pitchFamily="34" charset="0"/>
            </a:rPr>
            <a:t>	   -</a:t>
          </a:r>
          <a:r>
            <a:rPr lang="en-US" sz="1800" b="1" dirty="0" err="1">
              <a:solidFill>
                <a:srgbClr val="FFFF00"/>
              </a:solidFill>
              <a:cs typeface="Calibri" panose="020F0502020204030204" pitchFamily="34" charset="0"/>
            </a:rPr>
            <a:t>415M</a:t>
          </a:r>
          <a:endParaRPr lang="en-US" sz="1800" b="1" dirty="0">
            <a:solidFill>
              <a:srgbClr val="FFFF00"/>
            </a:solidFill>
            <a:cs typeface="Calibri" panose="020F0502020204030204" pitchFamily="34" charset="0"/>
          </a:endParaRPr>
        </a:p>
        <a:p xmlns:a="http://schemas.openxmlformats.org/drawingml/2006/main">
          <a:r>
            <a:rPr lang="en-US" sz="1800" b="1" dirty="0">
              <a:solidFill>
                <a:schemeClr val="bg1"/>
              </a:solidFill>
              <a:cs typeface="Calibri" panose="020F0502020204030204" pitchFamily="34" charset="0"/>
            </a:rPr>
            <a:t>/Deficit</a:t>
          </a:r>
          <a:endParaRPr lang="en-US" sz="1800" b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97363"/>
          </a:xfrm>
          <a:prstGeom prst="rect">
            <a:avLst/>
          </a:prstGeom>
        </p:spPr>
        <p:txBody>
          <a:bodyPr vert="horz" lIns="92567" tIns="46283" rIns="92567" bIns="462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3"/>
            <a:ext cx="2971800" cy="497363"/>
          </a:xfrm>
          <a:prstGeom prst="rect">
            <a:avLst/>
          </a:prstGeom>
        </p:spPr>
        <p:txBody>
          <a:bodyPr vert="horz" lIns="92567" tIns="46283" rIns="92567" bIns="46283" rtlCol="0"/>
          <a:lstStyle>
            <a:lvl1pPr algn="r">
              <a:defRPr sz="1200"/>
            </a:lvl1pPr>
          </a:lstStyle>
          <a:p>
            <a:fld id="{C915AB61-63A2-4A45-8339-E40DE89400FA}" type="datetimeFigureOut">
              <a:rPr lang="en-US" smtClean="0"/>
              <a:pPr/>
              <a:t>30-Jan-25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8"/>
            <a:ext cx="2971800" cy="497363"/>
          </a:xfrm>
          <a:prstGeom prst="rect">
            <a:avLst/>
          </a:prstGeom>
        </p:spPr>
        <p:txBody>
          <a:bodyPr vert="horz" lIns="92567" tIns="46283" rIns="92567" bIns="462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8"/>
            <a:ext cx="2971800" cy="497363"/>
          </a:xfrm>
          <a:prstGeom prst="rect">
            <a:avLst/>
          </a:prstGeom>
        </p:spPr>
        <p:txBody>
          <a:bodyPr vert="horz" lIns="92567" tIns="46283" rIns="92567" bIns="46283" rtlCol="0" anchor="b"/>
          <a:lstStyle>
            <a:lvl1pPr algn="r">
              <a:defRPr sz="1200"/>
            </a:lvl1pPr>
          </a:lstStyle>
          <a:p>
            <a:fld id="{1E2BC8FD-40C0-404A-A30D-1E4883DB4E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59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092" cy="497841"/>
          </a:xfrm>
          <a:prstGeom prst="rect">
            <a:avLst/>
          </a:prstGeom>
        </p:spPr>
        <p:txBody>
          <a:bodyPr vert="horz" lIns="92567" tIns="46283" rIns="92567" bIns="462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276" y="1"/>
            <a:ext cx="2971092" cy="497841"/>
          </a:xfrm>
          <a:prstGeom prst="rect">
            <a:avLst/>
          </a:prstGeom>
        </p:spPr>
        <p:txBody>
          <a:bodyPr vert="horz" lIns="92567" tIns="46283" rIns="92567" bIns="46283" rtlCol="0"/>
          <a:lstStyle>
            <a:lvl1pPr algn="r">
              <a:defRPr sz="1200"/>
            </a:lvl1pPr>
          </a:lstStyle>
          <a:p>
            <a:fld id="{DDFF9A96-FAC6-489D-8CF9-25089CE2B220}" type="datetimeFigureOut">
              <a:rPr lang="en-US" smtClean="0"/>
              <a:pPr/>
              <a:t>30-Jan-25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45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67" tIns="46283" rIns="92567" bIns="462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639" y="4725514"/>
            <a:ext cx="5486727" cy="4475797"/>
          </a:xfrm>
          <a:prstGeom prst="rect">
            <a:avLst/>
          </a:prstGeom>
        </p:spPr>
        <p:txBody>
          <a:bodyPr vert="horz" lIns="92567" tIns="46283" rIns="92567" bIns="462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7845"/>
            <a:ext cx="2971092" cy="497841"/>
          </a:xfrm>
          <a:prstGeom prst="rect">
            <a:avLst/>
          </a:prstGeom>
        </p:spPr>
        <p:txBody>
          <a:bodyPr vert="horz" lIns="92567" tIns="46283" rIns="92567" bIns="462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276" y="9447845"/>
            <a:ext cx="2971092" cy="497841"/>
          </a:xfrm>
          <a:prstGeom prst="rect">
            <a:avLst/>
          </a:prstGeom>
        </p:spPr>
        <p:txBody>
          <a:bodyPr vert="horz" lIns="92567" tIns="46283" rIns="92567" bIns="46283" rtlCol="0" anchor="b"/>
          <a:lstStyle>
            <a:lvl1pPr algn="r">
              <a:defRPr sz="1200"/>
            </a:lvl1pPr>
          </a:lstStyle>
          <a:p>
            <a:fld id="{47EEF40F-A657-4754-BA7A-FF9CA40800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12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44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6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DD0DC-64B7-6DC2-9DE7-8D9EA4BBD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47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DD0DC-64B7-6DC2-9DE7-8D9EA4BBD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63158-FDAA-410D-A380-6CFB57375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78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F9637-AC38-4263-A737-FCCDB7AAA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8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F9637-AC38-4263-A737-FCCDB7AAA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49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F9637-AC38-4263-A737-FCCDB7AAA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97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DF5BC-057D-5645-77D3-C6C369A62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01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DF5BC-057D-5645-77D3-C6C369A62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5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1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C74BD-197D-7324-52B6-230E41260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28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30EC8-6D3F-3A9F-ADA4-B902E6420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7FDE4E-5106-032C-C049-5180F850B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FBEF7B-AB5D-05C4-0A2E-4812618B5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3CED7-82D6-B5BA-71BF-9009854300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6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A4284-984B-F653-6BFA-DAADEB9953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83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4A090-74B2-B6F6-8EC4-41FA2E4A4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54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9A8B8-1124-D91A-F176-5308A6872D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6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A4284-984B-F653-6BFA-DAADEB9953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26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7ABF4-8DDB-EA92-C8D5-F9341422A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2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785E4-556E-4BCA-ACD4-BFBBBFC95B3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2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22EC8-F222-4A31-A457-E641DE678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4625E-152C-3F50-4E4F-17F9D125B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35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4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9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EF40F-A657-4754-BA7A-FF9CA408003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4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8008-5F04-479E-A366-4FEC21E129E8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86242"/>
      </p:ext>
    </p:extLst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DFD25-5745-45E8-A521-430F9DDB518A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1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77027-0F06-4849-BABF-CC11A5FF4BB5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495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B374-4EE6-4E8D-BED7-D1DB4E6AB53A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2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B50C-118D-4DF6-8909-2BD3A76BA0E3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2321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8F2E-6FBF-4358-9B91-CB038346E322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88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F2404-02EA-46B3-BF4C-B3090C0A974A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26795"/>
      </p:ext>
    </p:extLst>
  </p:cSld>
  <p:clrMapOvr>
    <a:masterClrMapping/>
  </p:clrMapOvr>
  <p:transition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2EBC-5B43-420C-BAD2-200C8C3B68C0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81922"/>
      </p:ext>
    </p:extLst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1D0-D1D6-4DC4-836A-23C11838722B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25790"/>
      </p:ext>
    </p:extLst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F71E-B9DA-43E3-87D9-6060BE1DCAF1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31019"/>
      </p:ext>
    </p:extLst>
  </p:cSld>
  <p:clrMapOvr>
    <a:masterClrMapping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57AA2-919C-4639-9693-A1ED41A04BB3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75451"/>
      </p:ext>
    </p:extLst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D5604-CA88-4FD0-95BD-C3C954878D42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63940"/>
      </p:ext>
    </p:extLst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B3441-397E-46FB-B241-77F1A2908BAA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88550"/>
      </p:ext>
    </p:extLst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FBB0-9598-4EC6-B234-F0CE5EB7E5E7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66025"/>
      </p:ext>
    </p:extLst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EFBC-7D00-4D45-867E-B49F0861C787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504"/>
      </p:ext>
    </p:extLst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2AB3-E7E7-4787-B98D-9FB8C2BD9B76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12391"/>
      </p:ext>
    </p:extLst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5FD79-0857-44B4-A5E8-888FFA0C25D7}" type="datetime1">
              <a:rPr lang="en-US" smtClean="0"/>
              <a:pPr/>
              <a:t>30-Jan-25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73F2727-068B-4CB0-8BDF-541FE20B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2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</p:sldLayoutIdLst>
  <p:transition>
    <p:plus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lmustafatrust.charity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vilsociety.co.uk/news/increase-in-voluntary-donations-leads-to-record-income-for-islamic-relief-worldwide.html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447800" y="838200"/>
            <a:ext cx="6073238" cy="407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876800"/>
            <a:ext cx="8001000" cy="1752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We provide primary health care free of cost to the poor and needy people throughout Pakistan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250567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AL MUSTAFA TRUST</a:t>
            </a:r>
          </a:p>
        </p:txBody>
      </p:sp>
    </p:spTree>
  </p:cSld>
  <p:clrMapOvr>
    <a:masterClrMapping/>
  </p:clrMapOvr>
  <p:transition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362200"/>
            <a:ext cx="8229600" cy="1066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Performance of the Trust</a:t>
            </a:r>
          </a:p>
        </p:txBody>
      </p:sp>
    </p:spTree>
    <p:extLst>
      <p:ext uri="{BB962C8B-B14F-4D97-AF65-F5344CB8AC3E}">
        <p14:creationId xmlns:p14="http://schemas.microsoft.com/office/powerpoint/2010/main" val="4027176633"/>
      </p:ext>
    </p:extLst>
  </p:cSld>
  <p:clrMapOvr>
    <a:masterClrMapping/>
  </p:clrMapOvr>
  <p:transition>
    <p:plu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/>
              <a:t>PCP Certification </a:t>
            </a:r>
            <a:r>
              <a:rPr lang="en-US" sz="2400" b="1"/>
              <a:t>Report 2021-2023</a:t>
            </a:r>
            <a:endParaRPr lang="en-US" sz="24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33024252"/>
              </p:ext>
            </p:extLst>
          </p:nvPr>
        </p:nvGraphicFramePr>
        <p:xfrm>
          <a:off x="3023016" y="2057400"/>
          <a:ext cx="6096000" cy="356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22B95F8-454D-6DDD-0E7E-15B0DF9C52A4}"/>
              </a:ext>
            </a:extLst>
          </p:cNvPr>
          <p:cNvSpPr txBox="1"/>
          <p:nvPr/>
        </p:nvSpPr>
        <p:spPr>
          <a:xfrm>
            <a:off x="381000" y="5040869"/>
            <a:ext cx="81321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12-15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1AE735-DBFC-213B-B90D-B744802F4148}"/>
              </a:ext>
            </a:extLst>
          </p:cNvPr>
          <p:cNvSpPr txBox="1"/>
          <p:nvPr/>
        </p:nvSpPr>
        <p:spPr>
          <a:xfrm>
            <a:off x="990600" y="5040868"/>
            <a:ext cx="71078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15-18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8E263-7235-B773-CD47-4EC279C21DE7}"/>
              </a:ext>
            </a:extLst>
          </p:cNvPr>
          <p:cNvSpPr txBox="1"/>
          <p:nvPr/>
        </p:nvSpPr>
        <p:spPr>
          <a:xfrm>
            <a:off x="1676400" y="5040868"/>
            <a:ext cx="71078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18-21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4A717-ABE2-E56E-AAE1-34F1D7B0B6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r="8073"/>
          <a:stretch/>
        </p:blipFill>
        <p:spPr>
          <a:xfrm>
            <a:off x="457200" y="3216440"/>
            <a:ext cx="2565816" cy="1888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85CAE-2300-50C9-FFFB-C708B1FD0AD9}"/>
              </a:ext>
            </a:extLst>
          </p:cNvPr>
          <p:cNvSpPr txBox="1"/>
          <p:nvPr/>
        </p:nvSpPr>
        <p:spPr>
          <a:xfrm>
            <a:off x="2337216" y="5030530"/>
            <a:ext cx="71078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21-23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B0174-3D20-8A0B-86E7-B345B2E018F7}"/>
              </a:ext>
            </a:extLst>
          </p:cNvPr>
          <p:cNvSpPr txBox="1"/>
          <p:nvPr/>
        </p:nvSpPr>
        <p:spPr>
          <a:xfrm>
            <a:off x="427593" y="4144069"/>
            <a:ext cx="778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78.7%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71131-25D2-6F71-6BD8-F360CEE157D7}"/>
              </a:ext>
            </a:extLst>
          </p:cNvPr>
          <p:cNvSpPr txBox="1"/>
          <p:nvPr/>
        </p:nvSpPr>
        <p:spPr>
          <a:xfrm>
            <a:off x="990600" y="3790100"/>
            <a:ext cx="778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83.7%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1163E-E08E-6708-8914-9B2927FB5CCE}"/>
              </a:ext>
            </a:extLst>
          </p:cNvPr>
          <p:cNvSpPr txBox="1"/>
          <p:nvPr/>
        </p:nvSpPr>
        <p:spPr>
          <a:xfrm>
            <a:off x="1701384" y="3451545"/>
            <a:ext cx="778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FF0000"/>
                </a:solidFill>
              </a:rPr>
              <a:t>89.4%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11876-3E78-F8D5-BA53-E5CFE4BC797C}"/>
              </a:ext>
            </a:extLst>
          </p:cNvPr>
          <p:cNvSpPr txBox="1"/>
          <p:nvPr/>
        </p:nvSpPr>
        <p:spPr>
          <a:xfrm>
            <a:off x="2438400" y="3282268"/>
            <a:ext cx="778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rgbClr val="FF0000"/>
                </a:solidFill>
              </a:rPr>
              <a:t>92.4%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B27948-7656-20E5-C625-80913A53EF21}"/>
              </a:ext>
            </a:extLst>
          </p:cNvPr>
          <p:cNvSpPr/>
          <p:nvPr/>
        </p:nvSpPr>
        <p:spPr>
          <a:xfrm>
            <a:off x="1219200" y="6019800"/>
            <a:ext cx="6629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Overall Grading – 92.4%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69165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8AFD2-5110-A986-B023-A70792527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B78BC-D406-F71E-8FC3-1631CE963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400" b="1" u="sng" dirty="0"/>
              <a:t>Growth of Al Mustafa Trust</a:t>
            </a:r>
            <a:br>
              <a:rPr lang="en-US" sz="2400" b="1" u="sng" dirty="0"/>
            </a:br>
            <a:r>
              <a:rPr lang="en-US" sz="2000" b="1" u="sng" dirty="0"/>
              <a:t>(Medical </a:t>
            </a:r>
            <a:r>
              <a:rPr lang="en-US" sz="2000" b="1" u="sng" dirty="0" err="1"/>
              <a:t>Centres</a:t>
            </a:r>
            <a:r>
              <a:rPr lang="en-US" sz="2000" b="1" u="sng" dirty="0"/>
              <a:t>/Dispensaries/Mobile Clinics)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28155973"/>
      </p:ext>
    </p:extLst>
  </p:cSld>
  <p:clrMapOvr>
    <a:masterClrMapping/>
  </p:clrMapOvr>
  <p:transition>
    <p:plu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1100" y="5897693"/>
            <a:ext cx="708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increase since 2015 over 1.6 million		</a:t>
            </a:r>
            <a:r>
              <a:rPr lang="en-US" sz="2000" b="1" dirty="0">
                <a:solidFill>
                  <a:srgbClr val="FF0000"/>
                </a:solidFill>
              </a:rPr>
              <a:t>(597.4 %)</a:t>
            </a:r>
            <a:endParaRPr lang="en-US" sz="2200" b="1" dirty="0">
              <a:solidFill>
                <a:srgbClr val="0070C0"/>
              </a:solidFill>
            </a:endParaRPr>
          </a:p>
          <a:p>
            <a:r>
              <a:rPr lang="en-US" sz="2200" b="1" dirty="0">
                <a:solidFill>
                  <a:srgbClr val="0070C0"/>
                </a:solidFill>
              </a:rPr>
              <a:t>Total Beneficiaries over 11.1 million, </a:t>
            </a:r>
            <a:r>
              <a:rPr lang="en-US" sz="2200" b="1" dirty="0" err="1">
                <a:solidFill>
                  <a:srgbClr val="0070C0"/>
                </a:solidFill>
              </a:rPr>
              <a:t>Alhamdolillah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59FDD-27C9-DFDF-EBC3-1BAFDDA91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1502"/>
            <a:ext cx="7162798" cy="5372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52" y="152400"/>
            <a:ext cx="7746895" cy="64132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/>
              <a:t>Beneficiaries</a:t>
            </a:r>
          </a:p>
        </p:txBody>
      </p:sp>
    </p:spTree>
    <p:extLst>
      <p:ext uri="{BB962C8B-B14F-4D97-AF65-F5344CB8AC3E}">
        <p14:creationId xmlns:p14="http://schemas.microsoft.com/office/powerpoint/2010/main" val="3901077447"/>
      </p:ext>
    </p:extLst>
  </p:cSld>
  <p:clrMapOvr>
    <a:masterClrMapping/>
  </p:clrMapOvr>
  <p:transition>
    <p:plu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Computerization </a:t>
            </a:r>
            <a:b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</a:b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&amp;</a:t>
            </a:r>
            <a:b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</a:b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4027176633"/>
      </p:ext>
    </p:extLst>
  </p:cSld>
  <p:clrMapOvr>
    <a:masterClrMapping/>
  </p:clrMapOvr>
  <p:transition>
    <p:plu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/>
              <a:t>Computerization of the Trust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DF2B0-6282-C26F-50CA-3846144276B3}"/>
              </a:ext>
            </a:extLst>
          </p:cNvPr>
          <p:cNvSpPr txBox="1"/>
          <p:nvPr/>
        </p:nvSpPr>
        <p:spPr>
          <a:xfrm>
            <a:off x="609600" y="1295400"/>
            <a:ext cx="8229600" cy="551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Benefits are obvious; </a:t>
            </a:r>
          </a:p>
          <a:p>
            <a:pPr marL="800100" lvl="1" indent="-342900"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ransparency,</a:t>
            </a:r>
          </a:p>
          <a:p>
            <a:pPr marL="800100" lvl="1" indent="-342900"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Patients’ records.</a:t>
            </a:r>
          </a:p>
          <a:p>
            <a:pPr marL="800100" lvl="1" indent="-342900"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Inventory Management.</a:t>
            </a:r>
          </a:p>
          <a:p>
            <a:pPr marL="800100" lvl="1" indent="-342900"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Pilferage Controlled.</a:t>
            </a:r>
          </a:p>
          <a:p>
            <a:pPr marL="800100" lvl="1" indent="-342900" algn="just">
              <a:spcAft>
                <a:spcPts val="80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Credibility.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Because of financial constraints we could not deploy top of the line solutions but are using practicable solution, donated by a software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company.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 setups computerized while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in progress.</a:t>
            </a:r>
          </a:p>
        </p:txBody>
      </p:sp>
    </p:spTree>
    <p:extLst>
      <p:ext uri="{BB962C8B-B14F-4D97-AF65-F5344CB8AC3E}">
        <p14:creationId xmlns:p14="http://schemas.microsoft.com/office/powerpoint/2010/main" val="2640790624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otched Right Arrow 12"/>
          <p:cNvSpPr/>
          <p:nvPr/>
        </p:nvSpPr>
        <p:spPr>
          <a:xfrm>
            <a:off x="628650" y="3205520"/>
            <a:ext cx="8460552" cy="1305401"/>
          </a:xfrm>
          <a:prstGeom prst="notched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072448"/>
              </p:ext>
            </p:extLst>
          </p:nvPr>
        </p:nvGraphicFramePr>
        <p:xfrm>
          <a:off x="1825178" y="2615144"/>
          <a:ext cx="2289622" cy="7665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9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5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Korangi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Chaklala scheme III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Clifton 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2208435" y="3607849"/>
            <a:ext cx="600076" cy="468086"/>
            <a:chOff x="1638299" y="3667465"/>
            <a:chExt cx="800102" cy="624114"/>
          </a:xfrm>
        </p:grpSpPr>
        <p:sp>
          <p:nvSpPr>
            <p:cNvPr id="14" name="Oval 13"/>
            <p:cNvSpPr/>
            <p:nvPr/>
          </p:nvSpPr>
          <p:spPr>
            <a:xfrm>
              <a:off x="1712686" y="3667465"/>
              <a:ext cx="624114" cy="6241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38299" y="3816628"/>
              <a:ext cx="80010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334165"/>
              </p:ext>
            </p:extLst>
          </p:nvPr>
        </p:nvGraphicFramePr>
        <p:xfrm>
          <a:off x="3332622" y="4314656"/>
          <a:ext cx="1620378" cy="828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3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Orangi</a:t>
                      </a:r>
                      <a:r>
                        <a:rPr lang="en-US" sz="1600" b="1" dirty="0">
                          <a:effectLst/>
                        </a:rPr>
                        <a:t> Town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Sillanwali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Lalazar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3667124" y="3635511"/>
            <a:ext cx="600076" cy="468086"/>
            <a:chOff x="2988130" y="3704348"/>
            <a:chExt cx="800102" cy="624114"/>
          </a:xfrm>
        </p:grpSpPr>
        <p:sp>
          <p:nvSpPr>
            <p:cNvPr id="19" name="Oval 18"/>
            <p:cNvSpPr/>
            <p:nvPr/>
          </p:nvSpPr>
          <p:spPr>
            <a:xfrm>
              <a:off x="3000830" y="3704348"/>
              <a:ext cx="624114" cy="6241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88130" y="3816627"/>
              <a:ext cx="80010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2021</a:t>
              </a:r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40455"/>
              </p:ext>
            </p:extLst>
          </p:nvPr>
        </p:nvGraphicFramePr>
        <p:xfrm>
          <a:off x="4572000" y="2106102"/>
          <a:ext cx="1828799" cy="1322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Mehran Town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DHA Lahore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Walton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Qilla</a:t>
                      </a:r>
                      <a:r>
                        <a:rPr lang="en-US" sz="1600" b="1" dirty="0">
                          <a:effectLst/>
                        </a:rPr>
                        <a:t> Gujjar Singh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Umerkot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5072744" y="3635511"/>
            <a:ext cx="642256" cy="468086"/>
            <a:chOff x="4238176" y="3704348"/>
            <a:chExt cx="856342" cy="624114"/>
          </a:xfrm>
        </p:grpSpPr>
        <p:sp>
          <p:nvSpPr>
            <p:cNvPr id="22" name="Oval 21"/>
            <p:cNvSpPr/>
            <p:nvPr/>
          </p:nvSpPr>
          <p:spPr>
            <a:xfrm>
              <a:off x="4288974" y="3704348"/>
              <a:ext cx="624114" cy="6241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38176" y="3816627"/>
              <a:ext cx="85634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2022</a:t>
              </a:r>
            </a:p>
          </p:txBody>
        </p: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606197"/>
              </p:ext>
            </p:extLst>
          </p:nvPr>
        </p:nvGraphicFramePr>
        <p:xfrm>
          <a:off x="6035992" y="4286946"/>
          <a:ext cx="1507808" cy="1322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Faisalabad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Multan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Wazirabad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Jewera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Chishtian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6324600" y="3635511"/>
            <a:ext cx="662668" cy="468086"/>
            <a:chOff x="5704117" y="3704348"/>
            <a:chExt cx="883558" cy="624114"/>
          </a:xfrm>
        </p:grpSpPr>
        <p:sp>
          <p:nvSpPr>
            <p:cNvPr id="25" name="Oval 24"/>
            <p:cNvSpPr/>
            <p:nvPr/>
          </p:nvSpPr>
          <p:spPr>
            <a:xfrm>
              <a:off x="5734958" y="3704348"/>
              <a:ext cx="624114" cy="6241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04117" y="3816627"/>
              <a:ext cx="88355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2023</a:t>
              </a:r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81023"/>
              </p:ext>
            </p:extLst>
          </p:nvPr>
        </p:nvGraphicFramePr>
        <p:xfrm>
          <a:off x="6901180" y="1828800"/>
          <a:ext cx="2188022" cy="1578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8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1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Iqbal Nagar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Gulshan-E-</a:t>
                      </a:r>
                      <a:r>
                        <a:rPr lang="en-US" sz="1600" b="1" dirty="0" err="1">
                          <a:effectLst/>
                        </a:rPr>
                        <a:t>Maymar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Kanyat Khalil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Khanewal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Pajjagai</a:t>
                      </a:r>
                      <a:r>
                        <a:rPr lang="en-US" sz="1600" b="1" dirty="0">
                          <a:effectLst/>
                        </a:rPr>
                        <a:t> Peshawar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Babini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Mardan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7543800" y="3608297"/>
            <a:ext cx="646336" cy="468086"/>
            <a:chOff x="8795660" y="3639037"/>
            <a:chExt cx="861782" cy="624114"/>
          </a:xfrm>
        </p:grpSpPr>
        <p:sp>
          <p:nvSpPr>
            <p:cNvPr id="28" name="Oval 27"/>
            <p:cNvSpPr/>
            <p:nvPr/>
          </p:nvSpPr>
          <p:spPr>
            <a:xfrm>
              <a:off x="8848276" y="3639037"/>
              <a:ext cx="624114" cy="6241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795660" y="3751316"/>
              <a:ext cx="86178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2024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16448" y="3610252"/>
            <a:ext cx="600076" cy="468086"/>
            <a:chOff x="1638299" y="3667465"/>
            <a:chExt cx="800102" cy="624114"/>
          </a:xfrm>
        </p:grpSpPr>
        <p:sp>
          <p:nvSpPr>
            <p:cNvPr id="36" name="Oval 35"/>
            <p:cNvSpPr/>
            <p:nvPr/>
          </p:nvSpPr>
          <p:spPr>
            <a:xfrm>
              <a:off x="1712686" y="3667465"/>
              <a:ext cx="624114" cy="62411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38299" y="3816628"/>
              <a:ext cx="80010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2019</a:t>
              </a:r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980374"/>
              </p:ext>
            </p:extLst>
          </p:nvPr>
        </p:nvGraphicFramePr>
        <p:xfrm>
          <a:off x="700589" y="4334787"/>
          <a:ext cx="1679468" cy="247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9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2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Mehmoodabad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58232D9-73AF-06DF-2E0B-D7366E6CD157}"/>
              </a:ext>
            </a:extLst>
          </p:cNvPr>
          <p:cNvSpPr txBox="1">
            <a:spLocks/>
          </p:cNvSpPr>
          <p:nvPr/>
        </p:nvSpPr>
        <p:spPr>
          <a:xfrm>
            <a:off x="1344382" y="147184"/>
            <a:ext cx="7260403" cy="9989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/>
              <a:t> </a:t>
            </a:r>
            <a:r>
              <a:rPr lang="en-US" sz="2700" b="1" u="sng" dirty="0"/>
              <a:t>AMT Technological Advancements</a:t>
            </a:r>
            <a:br>
              <a:rPr lang="en-US" sz="2700" b="1" u="sng" dirty="0"/>
            </a:br>
            <a:r>
              <a:rPr lang="en-US" sz="2700" b="1" u="sng" dirty="0"/>
              <a:t>(2019–2024)</a:t>
            </a:r>
            <a:r>
              <a:rPr lang="en-US" sz="27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107176"/>
      </p:ext>
    </p:extLst>
  </p:cSld>
  <p:clrMapOvr>
    <a:masterClrMapping/>
  </p:clrMapOvr>
  <p:transition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/>
              <a:t>Website Development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371600"/>
            <a:ext cx="8229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New website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has been developed by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Kamran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Sheikh (UK)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FREE OF COST.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new site enables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donations online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Would also be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accessible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through all available social media applications.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Single website is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operative globally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by the name of;</a:t>
            </a:r>
          </a:p>
          <a:p>
            <a:pPr lvl="1" algn="just">
              <a:lnSpc>
                <a:spcPct val="150000"/>
              </a:lnSpc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https://almustafatrust.charity/</a:t>
            </a:r>
            <a:endParaRPr lang="en-US" sz="2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60158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1447800"/>
            <a:ext cx="8046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Chaklala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Rawalpindi.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Charrar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Village DHA, Lahore.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Korangi, Karachi.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Chishtian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(Up-gradation as Signature Centre in progress)</a:t>
            </a:r>
            <a:endParaRPr 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7FFC6-35C2-4E80-A309-2303E6FDD669}"/>
              </a:ext>
            </a:extLst>
          </p:cNvPr>
          <p:cNvSpPr txBox="1"/>
          <p:nvPr/>
        </p:nvSpPr>
        <p:spPr>
          <a:xfrm>
            <a:off x="647700" y="685800"/>
            <a:ext cx="82296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Signature Centres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14129"/>
      </p:ext>
    </p:extLst>
  </p:cSld>
  <p:clrMapOvr>
    <a:masterClrMapping/>
  </p:clrMapOvr>
  <p:transition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19522" cy="533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Signature Centres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68EEE-84E6-DDE9-6DED-997FD058C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2" y="990600"/>
            <a:ext cx="4070468" cy="2377440"/>
          </a:xfrm>
          <a:prstGeom prst="rect">
            <a:avLst/>
          </a:prstGeom>
        </p:spPr>
      </p:pic>
      <p:pic>
        <p:nvPicPr>
          <p:cNvPr id="4" name="Picture 2" descr="C:\Users\TOSHIBA\Downloads\WhatsApp Image 2019-04-02 at 1.21.19 AM.jpeg">
            <a:extLst>
              <a:ext uri="{FF2B5EF4-FFF2-40B4-BE49-F238E27FC236}">
                <a16:creationId xmlns:a16="http://schemas.microsoft.com/office/drawing/2014/main" id="{B7702301-2861-DC25-0473-5EEC89043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31" y="990600"/>
            <a:ext cx="4070469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2D5F03-2CD5-AFD9-9895-4098F0200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6200"/>
            <a:ext cx="4059613" cy="2377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5C1B6-8D0C-3245-AB62-A51479879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74" y="3886200"/>
            <a:ext cx="4059613" cy="23774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ECE7C0-83AB-EDE5-3E6B-EB3F06555DCE}"/>
              </a:ext>
            </a:extLst>
          </p:cNvPr>
          <p:cNvSpPr/>
          <p:nvPr/>
        </p:nvSpPr>
        <p:spPr>
          <a:xfrm>
            <a:off x="860366" y="3133261"/>
            <a:ext cx="3352800" cy="71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Chaklala, Rawalpindi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56EB40-16F8-8BB1-13A6-563A0A832C83}"/>
              </a:ext>
            </a:extLst>
          </p:cNvPr>
          <p:cNvSpPr/>
          <p:nvPr/>
        </p:nvSpPr>
        <p:spPr>
          <a:xfrm>
            <a:off x="4623784" y="3133261"/>
            <a:ext cx="4473635" cy="71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Charrar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Village DHA, Lahore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C2F995-7133-BBF6-FC51-FA309034B568}"/>
              </a:ext>
            </a:extLst>
          </p:cNvPr>
          <p:cNvSpPr txBox="1"/>
          <p:nvPr/>
        </p:nvSpPr>
        <p:spPr>
          <a:xfrm>
            <a:off x="1187332" y="6068400"/>
            <a:ext cx="2698868" cy="71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Korangi, Karachi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322C0-151C-5862-BEC8-2CB9F463D363}"/>
              </a:ext>
            </a:extLst>
          </p:cNvPr>
          <p:cNvSpPr txBox="1"/>
          <p:nvPr/>
        </p:nvSpPr>
        <p:spPr>
          <a:xfrm>
            <a:off x="4842070" y="6061538"/>
            <a:ext cx="42976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Chishtian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(facilities being added)</a:t>
            </a:r>
            <a:endParaRPr 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958337"/>
      </p:ext>
    </p:extLst>
  </p:cSld>
  <p:clrMapOvr>
    <a:masterClrMapping/>
  </p:clrMapOvr>
  <p:transition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9100" y="2327962"/>
            <a:ext cx="8305800" cy="10658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/>
                <a:solidFill>
                  <a:schemeClr val="accent3"/>
                </a:solidFill>
              </a:rPr>
              <a:t>Mission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1317096928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229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/>
              <a:t>Facilities at Signature Centers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FEFE17-C27F-BE80-F444-D71258D2B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90148"/>
              </p:ext>
            </p:extLst>
          </p:nvPr>
        </p:nvGraphicFramePr>
        <p:xfrm>
          <a:off x="76199" y="899160"/>
          <a:ext cx="8991601" cy="5411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744">
                  <a:extLst>
                    <a:ext uri="{9D8B030D-6E8A-4147-A177-3AD203B41FA5}">
                      <a16:colId xmlns:a16="http://schemas.microsoft.com/office/drawing/2014/main" val="3756900384"/>
                    </a:ext>
                  </a:extLst>
                </a:gridCol>
                <a:gridCol w="2083051">
                  <a:extLst>
                    <a:ext uri="{9D8B030D-6E8A-4147-A177-3AD203B41FA5}">
                      <a16:colId xmlns:a16="http://schemas.microsoft.com/office/drawing/2014/main" val="3586043370"/>
                    </a:ext>
                  </a:extLst>
                </a:gridCol>
                <a:gridCol w="2639755">
                  <a:extLst>
                    <a:ext uri="{9D8B030D-6E8A-4147-A177-3AD203B41FA5}">
                      <a16:colId xmlns:a16="http://schemas.microsoft.com/office/drawing/2014/main" val="754250427"/>
                    </a:ext>
                  </a:extLst>
                </a:gridCol>
                <a:gridCol w="2083051">
                  <a:extLst>
                    <a:ext uri="{9D8B030D-6E8A-4147-A177-3AD203B41FA5}">
                      <a16:colId xmlns:a16="http://schemas.microsoft.com/office/drawing/2014/main" val="3956022990"/>
                    </a:ext>
                  </a:extLst>
                </a:gridCol>
              </a:tblGrid>
              <a:tr h="414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Chaklala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Lahore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Karachi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709306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r>
                        <a:rPr lang="en-US" sz="1800" b="1" dirty="0"/>
                        <a:t>Specialists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433489"/>
                  </a:ext>
                </a:extLst>
              </a:tr>
              <a:tr h="65707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General Medical</a:t>
                      </a:r>
                    </a:p>
                    <a:p>
                      <a:pPr algn="l"/>
                      <a:r>
                        <a:rPr lang="en-US" sz="1800" b="1" dirty="0"/>
                        <a:t>Practioners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35270"/>
                  </a:ext>
                </a:extLst>
              </a:tr>
              <a:tr h="65707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Average Patients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per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Over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Over 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Over 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599928"/>
                  </a:ext>
                </a:extLst>
              </a:tr>
              <a:tr h="32162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Major Specialties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/>
                        <a:t>Nephrologist, Gynecologist, Pathologist, Radiologist,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/>
                        <a:t>Cardiologist, Dermatologist, Sonologist, Medical,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dirty="0"/>
                        <a:t>Surgical, Pathologist, Pediatric (Child), Physiotherapist, Dentist, Gastroenterologist, Eye Specialist, Child Specialist, Orthopedics Surgeon, Skin Specialist,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Psychotherapist, Psychiatrist, Pulmonologist, Neurologist, Urologist, Nutritionist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532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258438"/>
      </p:ext>
    </p:extLst>
  </p:cSld>
  <p:clrMapOvr>
    <a:masterClrMapping/>
  </p:clrMapOvr>
  <p:transition>
    <p:plu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73152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/>
              <a:t>Chaklala Rawalpindi</a:t>
            </a:r>
          </a:p>
        </p:txBody>
      </p:sp>
      <p:pic>
        <p:nvPicPr>
          <p:cNvPr id="6" name="Picture 5" descr="vlcsnap-2014-06-06-14h23m42s1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00200"/>
            <a:ext cx="4419600" cy="2590800"/>
          </a:xfrm>
          <a:prstGeom prst="rect">
            <a:avLst/>
          </a:prstGeom>
        </p:spPr>
      </p:pic>
      <p:pic>
        <p:nvPicPr>
          <p:cNvPr id="9" name="Picture 8" descr="vlcsnap-2014-06-06-15h02m05s1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267200"/>
            <a:ext cx="44196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34" y="1600199"/>
            <a:ext cx="4300769" cy="2590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39" y="4267200"/>
            <a:ext cx="430076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42522"/>
      </p:ext>
    </p:extLst>
  </p:cSld>
  <p:clrMapOvr>
    <a:masterClrMapping/>
  </p:clrMapOvr>
  <p:transition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229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 err="1"/>
              <a:t>Charrar</a:t>
            </a:r>
            <a:r>
              <a:rPr lang="en-US" sz="3200" b="1" dirty="0"/>
              <a:t> Village, DHA Lahore</a:t>
            </a:r>
            <a:endParaRPr lang="en-US" sz="3600" b="1" dirty="0"/>
          </a:p>
        </p:txBody>
      </p:sp>
      <p:pic>
        <p:nvPicPr>
          <p:cNvPr id="6" name="Picture 5" descr="WhatsApp Image 2018-04-26 at 11.04.44 (1).jpeg"/>
          <p:cNvPicPr>
            <a:picLocks noChangeAspect="1"/>
          </p:cNvPicPr>
          <p:nvPr/>
        </p:nvPicPr>
        <p:blipFill rotWithShape="1">
          <a:blip r:embed="rId3"/>
          <a:srcRect r="14409"/>
          <a:stretch/>
        </p:blipFill>
        <p:spPr>
          <a:xfrm>
            <a:off x="4648200" y="1627823"/>
            <a:ext cx="3649969" cy="2468880"/>
          </a:xfrm>
          <a:prstGeom prst="rect">
            <a:avLst/>
          </a:prstGeom>
        </p:spPr>
      </p:pic>
      <p:pic>
        <p:nvPicPr>
          <p:cNvPr id="7" name="Picture 6" descr="WhatsApp Image 2018-04-26 at 11.04.44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27823"/>
            <a:ext cx="3649969" cy="2468880"/>
          </a:xfrm>
          <a:prstGeom prst="rect">
            <a:avLst/>
          </a:prstGeom>
        </p:spPr>
      </p:pic>
      <p:pic>
        <p:nvPicPr>
          <p:cNvPr id="2" name="Picture 1" descr="WhatsApp Image 2018-04-26 at 11.04.44 (7).jpeg">
            <a:extLst>
              <a:ext uri="{FF2B5EF4-FFF2-40B4-BE49-F238E27FC236}">
                <a16:creationId xmlns:a16="http://schemas.microsoft.com/office/drawing/2014/main" id="{D4F7D9E5-2422-40B4-1A0F-C3816894B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56" y="4191000"/>
            <a:ext cx="3649969" cy="246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F514CA-D6B4-6BCB-0911-CE9CF7B1FF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91001"/>
            <a:ext cx="3649969" cy="2468880"/>
          </a:xfrm>
          <a:prstGeom prst="rect">
            <a:avLst/>
          </a:prstGeom>
        </p:spPr>
      </p:pic>
    </p:spTree>
  </p:cSld>
  <p:clrMapOvr>
    <a:masterClrMapping/>
  </p:clrMapOvr>
  <p:transition>
    <p:plu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03577" y="701040"/>
            <a:ext cx="8229600" cy="7315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Korangi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Karachi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CCA3F-E172-B604-BF36-45E5675C7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82" y="4122420"/>
            <a:ext cx="3306051" cy="2377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4CA3E-1A62-41FD-F9EE-B53B45BFFB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14"/>
          <a:stretch/>
        </p:blipFill>
        <p:spPr>
          <a:xfrm>
            <a:off x="294946" y="1981200"/>
            <a:ext cx="4916015" cy="3809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2823E-D957-A7FF-439C-A8982033C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61" y="1732488"/>
            <a:ext cx="3273572" cy="2377440"/>
          </a:xfrm>
          <a:prstGeom prst="rect">
            <a:avLst/>
          </a:prstGeom>
        </p:spPr>
      </p:pic>
    </p:spTree>
  </p:cSld>
  <p:clrMapOvr>
    <a:masterClrMapping/>
  </p:clrMapOvr>
  <p:transition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8686800" cy="1524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Projects Completed Since Aug 2022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26097"/>
      </p:ext>
    </p:extLst>
  </p:cSld>
  <p:clrMapOvr>
    <a:masterClrMapping/>
  </p:clrMapOvr>
  <p:transition>
    <p:plu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Peshawar </a:t>
            </a:r>
            <a:br>
              <a:rPr lang="en-US" sz="2800" b="1" dirty="0"/>
            </a:br>
            <a:r>
              <a:rPr lang="en-US" sz="2800" b="1" dirty="0"/>
              <a:t>(15</a:t>
            </a:r>
            <a:r>
              <a:rPr lang="en-US" sz="2800" b="1" baseline="30000" dirty="0"/>
              <a:t>th</a:t>
            </a:r>
            <a:r>
              <a:rPr lang="en-US" sz="2800" b="1" dirty="0"/>
              <a:t> Aug 2022)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F9F802-C6D6-885F-9280-3F4BA4EC8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1700"/>
            <a:ext cx="4259718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EE4D47-57DF-28BD-C175-AA4C826B7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12" y="2171699"/>
            <a:ext cx="311761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47016"/>
      </p:ext>
    </p:extLst>
  </p:cSld>
  <p:clrMapOvr>
    <a:masterClrMapping/>
  </p:clrMapOvr>
  <p:transition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3058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600" b="1" dirty="0"/>
              <a:t>Dispensary at Rawat</a:t>
            </a:r>
            <a:br>
              <a:rPr lang="en-US" sz="2600" b="1" dirty="0"/>
            </a:br>
            <a:r>
              <a:rPr lang="en-US" sz="2600" b="1" dirty="0"/>
              <a:t>(10 Feb 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89450-951D-4135-8E03-E484B920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2" y="1600200"/>
            <a:ext cx="809311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35347"/>
      </p:ext>
    </p:extLst>
  </p:cSld>
  <p:clrMapOvr>
    <a:masterClrMapping/>
  </p:clrMapOvr>
  <p:transition>
    <p:plu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3058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400" b="1" dirty="0" err="1"/>
              <a:t>Garsheen</a:t>
            </a:r>
            <a:r>
              <a:rPr lang="en-US" sz="2400" b="1" dirty="0"/>
              <a:t> - Hassan </a:t>
            </a:r>
            <a:r>
              <a:rPr lang="en-US" sz="2400" b="1" dirty="0" err="1"/>
              <a:t>Abdal</a:t>
            </a:r>
            <a:br>
              <a:rPr lang="en-US" sz="2400" b="1" dirty="0"/>
            </a:br>
            <a:r>
              <a:rPr lang="en-US" sz="2400" b="1" dirty="0"/>
              <a:t>(14</a:t>
            </a:r>
            <a:r>
              <a:rPr lang="en-US" sz="2400" b="1" baseline="30000" dirty="0"/>
              <a:t>th</a:t>
            </a:r>
            <a:r>
              <a:rPr lang="en-US" sz="2400" b="1" dirty="0"/>
              <a:t> Feb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C576F-6C09-091F-E31E-19F7F591C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305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59878"/>
      </p:ext>
    </p:extLst>
  </p:cSld>
  <p:clrMapOvr>
    <a:masterClrMapping/>
  </p:clrMapOvr>
  <p:transition>
    <p:plu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800" b="1" dirty="0" err="1"/>
              <a:t>Munnianwala</a:t>
            </a:r>
            <a:r>
              <a:rPr lang="en-US" sz="2800" b="1" dirty="0"/>
              <a:t>-Faisalabad</a:t>
            </a:r>
            <a:br>
              <a:rPr lang="en-US" sz="2800" b="1" dirty="0"/>
            </a:br>
            <a:r>
              <a:rPr lang="en-US" sz="2800" b="1" dirty="0"/>
              <a:t>(9 March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248CC-4368-C447-0FF5-E04493BBA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58" y="4121464"/>
            <a:ext cx="3169919" cy="2377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44676-69A6-0191-1A58-FCC927731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3836"/>
            <a:ext cx="3169921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98A324-CEF5-A959-4D0A-515BC8082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3" y="1616092"/>
            <a:ext cx="3727978" cy="4970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115A1B-AB39-629F-677C-3FA624FD8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2" y="1613836"/>
            <a:ext cx="3727978" cy="497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2820"/>
      </p:ext>
    </p:extLst>
  </p:cSld>
  <p:clrMapOvr>
    <a:masterClrMapping/>
  </p:clrMapOvr>
  <p:transition>
    <p:plu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Medical Center </a:t>
            </a:r>
            <a:r>
              <a:rPr lang="en-US" sz="2800" b="1" dirty="0" err="1"/>
              <a:t>Mehmoodabad</a:t>
            </a:r>
            <a:br>
              <a:rPr lang="en-US" sz="2800" b="1" dirty="0"/>
            </a:br>
            <a:r>
              <a:rPr lang="en-US" sz="2800" b="1" dirty="0"/>
              <a:t>(Shifted to New Building on 28 Apr 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ED2A8-14D8-73C4-8321-250743D5F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15625"/>
          <a:stretch/>
        </p:blipFill>
        <p:spPr>
          <a:xfrm>
            <a:off x="457200" y="1638118"/>
            <a:ext cx="4326124" cy="4812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FB6FA1-4416-1CD0-954A-BF9B0805F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2520525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2038"/>
      </p:ext>
    </p:extLst>
  </p:cSld>
  <p:clrMapOvr>
    <a:masterClrMapping/>
  </p:clrMapOvr>
  <p:transition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8229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 fontScale="62500" lnSpcReduction="20000"/>
          </a:bodyPr>
          <a:lstStyle/>
          <a:p>
            <a:pPr algn="ctr">
              <a:spcBef>
                <a:spcPct val="0"/>
              </a:spcBef>
            </a:pPr>
            <a:endParaRPr lang="en-US" sz="3600" dirty="0"/>
          </a:p>
          <a:p>
            <a:pPr algn="ctr">
              <a:spcBef>
                <a:spcPct val="0"/>
              </a:spcBef>
            </a:pPr>
            <a:r>
              <a:rPr lang="en-US" sz="5800" b="1" dirty="0"/>
              <a:t>Mission</a:t>
            </a:r>
          </a:p>
          <a:p>
            <a:pPr lvl="0" algn="ctr">
              <a:spcBef>
                <a:spcPct val="0"/>
              </a:spcBef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1600200"/>
            <a:ext cx="8229600" cy="1682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Provide primary health care free of cost,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the poor and needy people and at considerably reduced rates to those who can afford to pay.</a:t>
            </a:r>
          </a:p>
        </p:txBody>
      </p:sp>
      <p:pic>
        <p:nvPicPr>
          <p:cNvPr id="5" name="Picture 12" descr="D:\Pictures AMT\Pics- Al Mustafa Trust\Danda Shah Balawal\vlcsnap-2014-06-06-15h50m58s6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190997" cy="24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D:\Pictures AMT\AMT All Medical Centre Picture\AMT Clifton-Karachi\Treatment PIc\vlcsnap-2011-10-31-21h54m44s1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8" y="3886200"/>
            <a:ext cx="3962401" cy="241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Bhatti Ke-Wazirabad</a:t>
            </a:r>
            <a:br>
              <a:rPr lang="en-US" sz="2800" b="1" dirty="0"/>
            </a:br>
            <a:r>
              <a:rPr lang="en-US" sz="2800" b="1" dirty="0"/>
              <a:t>(7 September 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7D0838-F4E1-65F8-6F03-BADF01B84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31389"/>
            <a:ext cx="3706939" cy="246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6CED2-73B8-32EE-5CD8-5FC949844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91354"/>
            <a:ext cx="3705636" cy="246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CB562-5BE1-8BBF-E4C2-49AF730E4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2" y="1531389"/>
            <a:ext cx="3696258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824A9-38F4-B2AF-05C9-52035D24A9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79" r="20370" b="22477"/>
          <a:stretch/>
        </p:blipFill>
        <p:spPr>
          <a:xfrm>
            <a:off x="850758" y="4091354"/>
            <a:ext cx="3696258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47165"/>
      </p:ext>
    </p:extLst>
  </p:cSld>
  <p:clrMapOvr>
    <a:masterClrMapping/>
  </p:clrMapOvr>
  <p:transition>
    <p:plu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91439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457200" indent="-457200" algn="ctr"/>
            <a:r>
              <a:rPr lang="en-US" sz="2800" b="1" dirty="0" err="1">
                <a:cs typeface="Calibri" pitchFamily="34" charset="0"/>
              </a:rPr>
              <a:t>Chishtian</a:t>
            </a:r>
            <a:r>
              <a:rPr lang="en-US" sz="2800" b="1" dirty="0">
                <a:cs typeface="Calibri" pitchFamily="34" charset="0"/>
              </a:rPr>
              <a:t> – by Ch M. Muni (USA)</a:t>
            </a:r>
            <a:br>
              <a:rPr lang="en-US" sz="2800" b="1" dirty="0">
                <a:cs typeface="Calibri" pitchFamily="34" charset="0"/>
              </a:rPr>
            </a:br>
            <a:r>
              <a:rPr lang="en-US" sz="2800" b="1" dirty="0"/>
              <a:t>(1</a:t>
            </a:r>
            <a:r>
              <a:rPr lang="en-US" sz="2800" b="1" baseline="30000" dirty="0"/>
              <a:t>st</a:t>
            </a:r>
            <a:r>
              <a:rPr lang="en-US" sz="2800" b="1" dirty="0"/>
              <a:t> Jan 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24D53-1CCE-F3B7-3A1D-ED1EDFC07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b="10177"/>
          <a:stretch/>
        </p:blipFill>
        <p:spPr>
          <a:xfrm>
            <a:off x="1356610" y="1697810"/>
            <a:ext cx="6430780" cy="258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3FC58D-A29A-7B52-C85C-2203292FD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4835"/>
          <a:stretch/>
        </p:blipFill>
        <p:spPr>
          <a:xfrm>
            <a:off x="708641" y="4460144"/>
            <a:ext cx="3757235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7B6FB5-224E-222E-ACF5-BB46906462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/>
          <a:stretch/>
        </p:blipFill>
        <p:spPr>
          <a:xfrm>
            <a:off x="4678125" y="4460144"/>
            <a:ext cx="3757234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9567"/>
      </p:ext>
    </p:extLst>
  </p:cSld>
  <p:clrMapOvr>
    <a:masterClrMapping/>
  </p:clrMapOvr>
  <p:transition>
    <p:plu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0493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/>
              <a:t>Gulshan-e-</a:t>
            </a:r>
            <a:r>
              <a:rPr lang="en-US" sz="2800" b="1" dirty="0" err="1"/>
              <a:t>Maymar</a:t>
            </a:r>
            <a:r>
              <a:rPr lang="en-US" sz="2800" b="1" dirty="0"/>
              <a:t>-Karachi</a:t>
            </a:r>
            <a:r>
              <a:rPr lang="en-US" sz="2800" b="1" dirty="0">
                <a:effectLst/>
                <a:ea typeface="Carlito"/>
              </a:rPr>
              <a:t> </a:t>
            </a:r>
            <a:br>
              <a:rPr lang="en-US" sz="2800" b="1" dirty="0">
                <a:effectLst/>
                <a:ea typeface="Carlito"/>
              </a:rPr>
            </a:br>
            <a:r>
              <a:rPr lang="en-US" sz="2800" b="1" dirty="0"/>
              <a:t>(29 Apr 2024)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376EF-95FE-7920-C79E-D94841E62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5555" b="18519"/>
          <a:stretch/>
        </p:blipFill>
        <p:spPr>
          <a:xfrm>
            <a:off x="1438102" y="1478280"/>
            <a:ext cx="6267795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3758"/>
      </p:ext>
    </p:extLst>
  </p:cSld>
  <p:clrMapOvr>
    <a:masterClrMapping/>
  </p:clrMapOvr>
  <p:transition>
    <p:plu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/>
              <a:t>Al-Mustafa Trust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FD709-D861-EA35-5B33-391D57B69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FEA550-2E22-46D4-6632-41D20B054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6FAB2-32AA-016D-496C-113822A93B18}"/>
              </a:ext>
            </a:extLst>
          </p:cNvPr>
          <p:cNvSpPr txBox="1">
            <a:spLocks/>
          </p:cNvSpPr>
          <p:nvPr/>
        </p:nvSpPr>
        <p:spPr>
          <a:xfrm>
            <a:off x="290286" y="47171"/>
            <a:ext cx="8548914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/>
              <a:t>Al Mustafa Trust Network</a:t>
            </a:r>
          </a:p>
        </p:txBody>
      </p:sp>
    </p:spTree>
    <p:extLst>
      <p:ext uri="{BB962C8B-B14F-4D97-AF65-F5344CB8AC3E}">
        <p14:creationId xmlns:p14="http://schemas.microsoft.com/office/powerpoint/2010/main" val="3285677844"/>
      </p:ext>
    </p:extLst>
  </p:cSld>
  <p:clrMapOvr>
    <a:masterClrMapping/>
  </p:clrMapOvr>
  <p:transition>
    <p:plu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1BA285-C723-4E9C-82C6-393B0D8D4AD4}"/>
              </a:ext>
            </a:extLst>
          </p:cNvPr>
          <p:cNvSpPr/>
          <p:nvPr/>
        </p:nvSpPr>
        <p:spPr>
          <a:xfrm>
            <a:off x="457200" y="310583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Projects Under Development</a:t>
            </a:r>
            <a:endParaRPr kumimoji="0" lang="en-US" sz="2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05427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/>
              <a:t>Green City, Malir-Karachi – by Mr Hanif Gohar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A580-7AEB-3C66-E1C8-DDD62C2D2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r="24015" b="34444"/>
          <a:stretch/>
        </p:blipFill>
        <p:spPr>
          <a:xfrm>
            <a:off x="1524000" y="1148552"/>
            <a:ext cx="6096000" cy="55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40807"/>
      </p:ext>
    </p:extLst>
  </p:cSld>
  <p:clrMapOvr>
    <a:masterClrMapping/>
  </p:clrMapOvr>
  <p:transition>
    <p:plu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62000" y="152400"/>
            <a:ext cx="7772400" cy="1219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/>
            <a:r>
              <a:rPr lang="en-US" sz="3200" b="1" dirty="0">
                <a:cs typeface="Calibri" pitchFamily="34" charset="0"/>
              </a:rPr>
              <a:t>Chattian, Muzaffarabad </a:t>
            </a:r>
          </a:p>
          <a:p>
            <a:pPr marL="457200" indent="-457200" algn="ctr"/>
            <a:r>
              <a:rPr lang="en-US" sz="3200" b="1" dirty="0">
                <a:cs typeface="Calibri" pitchFamily="34" charset="0"/>
              </a:rPr>
              <a:t>by Mr Mujeeb Qazi (USA)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824F8-8492-11B0-E603-2EE2FF165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>
          <a:xfrm>
            <a:off x="851746" y="1524000"/>
            <a:ext cx="7592908" cy="46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56001"/>
      </p:ext>
    </p:extLst>
  </p:cSld>
  <p:clrMapOvr>
    <a:masterClrMapping/>
  </p:clrMapOvr>
  <p:transition>
    <p:plu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7115" y="228600"/>
            <a:ext cx="8229600" cy="9906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 err="1">
                <a:effectLst/>
                <a:ea typeface="Calibri" panose="020F0502020204030204" pitchFamily="34" charset="0"/>
              </a:rPr>
              <a:t>Ghail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– Distt Muzaffarabad (AK) </a:t>
            </a:r>
            <a:br>
              <a:rPr lang="en-US" sz="2800" b="1" dirty="0">
                <a:effectLst/>
                <a:ea typeface="Calibri" panose="020F0502020204030204" pitchFamily="34" charset="0"/>
              </a:rPr>
            </a:br>
            <a:r>
              <a:rPr lang="en-US" sz="2800" b="1" dirty="0">
                <a:effectLst/>
                <a:ea typeface="Calibri" panose="020F0502020204030204" pitchFamily="34" charset="0"/>
              </a:rPr>
              <a:t>by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Mr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Zafar Iqbal Khan</a:t>
            </a:r>
            <a:endParaRPr kumimoji="0" lang="en-US" sz="1600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0376C-08CE-4458-2F60-C517D4AF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5"/>
          <a:stretch/>
        </p:blipFill>
        <p:spPr>
          <a:xfrm>
            <a:off x="1939665" y="1295400"/>
            <a:ext cx="5524500" cy="54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32906"/>
      </p:ext>
    </p:extLst>
  </p:cSld>
  <p:clrMapOvr>
    <a:masterClrMapping/>
  </p:clrMapOvr>
  <p:transition>
    <p:plu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19522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 err="1"/>
              <a:t>Matiari</a:t>
            </a:r>
            <a:r>
              <a:rPr lang="en-US" sz="2800" b="1" dirty="0"/>
              <a:t> – Hyderabad – by </a:t>
            </a:r>
            <a:r>
              <a:rPr lang="en-US" sz="2800" b="1" dirty="0" err="1"/>
              <a:t>Mr</a:t>
            </a:r>
            <a:r>
              <a:rPr lang="en-US" sz="2800" b="1" dirty="0"/>
              <a:t> Tariq Zaidi</a:t>
            </a:r>
          </a:p>
        </p:txBody>
      </p:sp>
      <p:pic>
        <p:nvPicPr>
          <p:cNvPr id="3" name="Picture 2" descr="D:\AMT\Pictures AMT\Matiari\WhatsApp Image 2019-12-17 at 12.39.22 (1).jpeg">
            <a:extLst>
              <a:ext uri="{FF2B5EF4-FFF2-40B4-BE49-F238E27FC236}">
                <a16:creationId xmlns:a16="http://schemas.microsoft.com/office/drawing/2014/main" id="{1DC5F843-F84C-A31D-F730-D04167EB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0"/>
            <a:ext cx="340726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45DEE5-6EA1-69C5-AE80-5E319CEB8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1"/>
          <a:stretch/>
        </p:blipFill>
        <p:spPr>
          <a:xfrm>
            <a:off x="1012336" y="990600"/>
            <a:ext cx="7109250" cy="3407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C7B89-1718-1E5D-795B-11C87EB87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36" y="4569655"/>
            <a:ext cx="341230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72977"/>
      </p:ext>
    </p:extLst>
  </p:cSld>
  <p:clrMapOvr>
    <a:masterClrMapping/>
  </p:clrMapOvr>
  <p:transition>
    <p:plus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52500" y="2363131"/>
            <a:ext cx="7239000" cy="1796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Collaboration with</a:t>
            </a:r>
          </a:p>
          <a:p>
            <a:pPr lvl="1" algn="ctr">
              <a:lnSpc>
                <a:spcPct val="150000"/>
              </a:lnSpc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Al Falah Bank Ltd</a:t>
            </a:r>
          </a:p>
        </p:txBody>
      </p:sp>
    </p:spTree>
    <p:extLst>
      <p:ext uri="{BB962C8B-B14F-4D97-AF65-F5344CB8AC3E}">
        <p14:creationId xmlns:p14="http://schemas.microsoft.com/office/powerpoint/2010/main" val="3302833295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33400"/>
            <a:ext cx="8229600" cy="8229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 fontScale="70000" lnSpcReduction="20000"/>
          </a:bodyPr>
          <a:lstStyle/>
          <a:p>
            <a:pPr algn="ctr">
              <a:spcBef>
                <a:spcPct val="0"/>
              </a:spcBef>
            </a:pPr>
            <a:endParaRPr lang="en-US" sz="3600" dirty="0"/>
          </a:p>
          <a:p>
            <a:pPr algn="ctr">
              <a:spcBef>
                <a:spcPct val="0"/>
              </a:spcBef>
            </a:pPr>
            <a:r>
              <a:rPr lang="en-US" sz="4600" b="1" dirty="0"/>
              <a:t>Objectives</a:t>
            </a:r>
          </a:p>
          <a:p>
            <a:pPr lvl="0" algn="ctr">
              <a:spcBef>
                <a:spcPct val="0"/>
              </a:spcBef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000" y="1295400"/>
            <a:ext cx="8229600" cy="2790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Establish Medical Centers, Dispensaries and Mobile Dispensaries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effective primary medical care of poor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needy people,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poor localities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of Urban and Rural areas with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special emphasis on rural areas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of Pakistan.</a:t>
            </a:r>
          </a:p>
        </p:txBody>
      </p:sp>
      <p:pic>
        <p:nvPicPr>
          <p:cNvPr id="7" name="Picture 11" descr="D:\Pictures AMT\Pics\Patients\vlcsnap-2014-06-06-14h53m44s251.png">
            <a:extLst>
              <a:ext uri="{FF2B5EF4-FFF2-40B4-BE49-F238E27FC236}">
                <a16:creationId xmlns:a16="http://schemas.microsoft.com/office/drawing/2014/main" id="{34B07F3C-D953-4410-B495-44FC7A42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40" y="4114800"/>
            <a:ext cx="3710260" cy="227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Pictures AMT\Pics\Patients\vlcsnap-2014-06-06-14h58m19s188.png">
            <a:extLst>
              <a:ext uri="{FF2B5EF4-FFF2-40B4-BE49-F238E27FC236}">
                <a16:creationId xmlns:a16="http://schemas.microsoft.com/office/drawing/2014/main" id="{51CE79A8-3032-4DC7-ACBC-42269026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810000" cy="227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38217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E1EEDC3-82DE-F515-C91A-DB906C3E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8" y="0"/>
            <a:ext cx="8229600" cy="82087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Asif Nagar, Qazi Ahmed District </a:t>
            </a:r>
            <a:r>
              <a:rPr lang="en-US" sz="2400" b="1" dirty="0" err="1">
                <a:solidFill>
                  <a:schemeClr val="bg1"/>
                </a:solidFill>
              </a:rPr>
              <a:t>Nawabshah</a:t>
            </a:r>
            <a:r>
              <a:rPr lang="en-US" sz="2400" b="1" dirty="0">
                <a:solidFill>
                  <a:schemeClr val="bg1"/>
                </a:solidFill>
              </a:rPr>
              <a:t>, Sindh Donated by Dr Asif Arain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D7CCA-CEAF-E9AE-6F41-A5BAFB4A5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7538" r="8282" b="14860"/>
          <a:stretch/>
        </p:blipFill>
        <p:spPr>
          <a:xfrm>
            <a:off x="1294667" y="3429000"/>
            <a:ext cx="6705601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1D24D-EF46-D8D6-60DE-A874B896D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56" y="914400"/>
            <a:ext cx="3181644" cy="2468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88367B-1694-365F-A3C3-C1D908A5E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41" y="914400"/>
            <a:ext cx="3416059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67513"/>
      </p:ext>
    </p:extLst>
  </p:cSld>
  <p:clrMapOvr>
    <a:masterClrMapping/>
  </p:clrMapOvr>
  <p:transition>
    <p:plu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992DE-745F-DECA-8883-9B402CDDB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16864"/>
            <a:ext cx="8686800" cy="588873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endParaRPr lang="en-US" sz="2400" b="1" dirty="0"/>
          </a:p>
          <a:p>
            <a:pPr>
              <a:lnSpc>
                <a:spcPct val="17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Ghari</a:t>
            </a:r>
            <a:r>
              <a:rPr lang="en-US" sz="2800" b="1" dirty="0">
                <a:solidFill>
                  <a:srgbClr val="FF0000"/>
                </a:solidFill>
              </a:rPr>
              <a:t> Khairu, </a:t>
            </a:r>
            <a:r>
              <a:rPr lang="en-US" sz="2800" b="1" dirty="0" err="1">
                <a:solidFill>
                  <a:srgbClr val="FF0000"/>
                </a:solidFill>
              </a:rPr>
              <a:t>Usta</a:t>
            </a:r>
            <a:r>
              <a:rPr lang="en-US" sz="2800" b="1" dirty="0">
                <a:solidFill>
                  <a:srgbClr val="FF0000"/>
                </a:solidFill>
              </a:rPr>
              <a:t> Muhammad, Balochistan</a:t>
            </a:r>
          </a:p>
          <a:p>
            <a:pPr marL="109728" indent="0">
              <a:buNone/>
            </a:pPr>
            <a:r>
              <a:rPr lang="en-US" sz="2400" dirty="0"/>
              <a:t>   </a:t>
            </a:r>
            <a:r>
              <a:rPr lang="en-US" sz="2400" b="1" dirty="0"/>
              <a:t> Land 2 </a:t>
            </a:r>
            <a:r>
              <a:rPr lang="en-US" sz="2400" b="1" dirty="0" err="1"/>
              <a:t>Kanal</a:t>
            </a:r>
            <a:r>
              <a:rPr lang="en-US" sz="2400" b="1" dirty="0"/>
              <a:t> – Donated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/>
                </a:solidFill>
              </a:rPr>
              <a:t> Construction Plan/Map &amp; Diagram in process.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Khan Bela Rahimyar Khan, Punjab</a:t>
            </a:r>
          </a:p>
          <a:p>
            <a:pPr marL="109728" indent="0">
              <a:buNone/>
            </a:pPr>
            <a:r>
              <a:rPr lang="en-US" sz="2400" dirty="0"/>
              <a:t>    </a:t>
            </a:r>
            <a:r>
              <a:rPr lang="en-US" sz="2400" b="1" dirty="0"/>
              <a:t>Land 3 </a:t>
            </a:r>
            <a:r>
              <a:rPr lang="en-US" sz="2400" b="1" dirty="0" err="1"/>
              <a:t>Kanal</a:t>
            </a:r>
            <a:r>
              <a:rPr lang="en-US" sz="2400" b="1" dirty="0"/>
              <a:t> - Donated by </a:t>
            </a:r>
            <a:r>
              <a:rPr lang="en-US" sz="2400" b="1" dirty="0" err="1"/>
              <a:t>Mr</a:t>
            </a:r>
            <a:r>
              <a:rPr lang="en-US" sz="2400" b="1" dirty="0"/>
              <a:t> Jam Allah </a:t>
            </a:r>
            <a:r>
              <a:rPr lang="en-US" sz="2400" b="1" dirty="0" err="1"/>
              <a:t>Ditta</a:t>
            </a:r>
            <a:r>
              <a:rPr lang="en-US" sz="2400" b="1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Dera</a:t>
            </a:r>
            <a:r>
              <a:rPr lang="en-US" sz="2800" b="1" dirty="0">
                <a:solidFill>
                  <a:srgbClr val="FF0000"/>
                </a:solidFill>
              </a:rPr>
              <a:t> Ismail Khan, Khyber Pakhtunkhwa</a:t>
            </a:r>
          </a:p>
          <a:p>
            <a:pPr marL="109728" indent="0">
              <a:buNone/>
            </a:pPr>
            <a:r>
              <a:rPr lang="en-US" sz="2400" dirty="0"/>
              <a:t>    </a:t>
            </a:r>
            <a:r>
              <a:rPr lang="en-US" sz="2400" b="1" dirty="0"/>
              <a:t>Land 2 </a:t>
            </a:r>
            <a:r>
              <a:rPr lang="en-US" sz="2400" b="1" dirty="0" err="1"/>
              <a:t>Kanal</a:t>
            </a:r>
            <a:r>
              <a:rPr lang="en-US" sz="2400" b="1" dirty="0"/>
              <a:t> – Donated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A1FEA8-1CC1-BA0C-52A1-057C3780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  <a:t>Medical Centres Sponsored by</a:t>
            </a:r>
            <a:b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</a:b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  <a:t>Al Falah Bank Ltd</a:t>
            </a:r>
            <a:endParaRPr kumimoji="0" lang="en-US" sz="1400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782276"/>
      </p:ext>
    </p:extLst>
  </p:cSld>
  <p:clrMapOvr>
    <a:masterClrMapping/>
  </p:clrMapOvr>
  <p:transition>
    <p:plus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1676400"/>
            <a:ext cx="7543800" cy="5125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/>
              <a:t>Urban Medical Centres:			09</a:t>
            </a:r>
          </a:p>
          <a:p>
            <a:pPr>
              <a:lnSpc>
                <a:spcPct val="200000"/>
              </a:lnSpc>
            </a:pPr>
            <a:r>
              <a:rPr lang="en-US" sz="2800" b="1" dirty="0"/>
              <a:t>Rural Medical Centres:			22</a:t>
            </a:r>
          </a:p>
          <a:p>
            <a:pPr>
              <a:lnSpc>
                <a:spcPct val="200000"/>
              </a:lnSpc>
            </a:pPr>
            <a:r>
              <a:rPr lang="en-US" sz="2800" b="1" dirty="0"/>
              <a:t>Dispensaries:							15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800" b="1" dirty="0"/>
              <a:t>Under Construction				05</a:t>
            </a:r>
          </a:p>
          <a:p>
            <a:pPr>
              <a:lnSpc>
                <a:spcPct val="200000"/>
              </a:lnSpc>
            </a:pPr>
            <a:r>
              <a:rPr lang="en-US" sz="2800" b="1" dirty="0"/>
              <a:t>10* Mobile Clinics’ Stations:	63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/>
              <a:t>Total Footprint:	 					</a:t>
            </a:r>
            <a:r>
              <a:rPr lang="en-US" sz="3600" b="1" dirty="0">
                <a:solidFill>
                  <a:srgbClr val="7030A0"/>
                </a:solidFill>
              </a:rPr>
              <a:t>114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229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Network of Al-Mustafa Trust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F68E2E22-B50E-8226-3A7B-AE5283943A9B}"/>
              </a:ext>
            </a:extLst>
          </p:cNvPr>
          <p:cNvSpPr/>
          <p:nvPr/>
        </p:nvSpPr>
        <p:spPr>
          <a:xfrm>
            <a:off x="6629399" y="2133600"/>
            <a:ext cx="475877" cy="1981200"/>
          </a:xfrm>
          <a:prstGeom prst="rightBrace">
            <a:avLst>
              <a:gd name="adj1" fmla="val 8333"/>
              <a:gd name="adj2" fmla="val 49243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544333-E7E9-7A36-D3CD-9DC15A16DC99}"/>
              </a:ext>
            </a:extLst>
          </p:cNvPr>
          <p:cNvSpPr/>
          <p:nvPr/>
        </p:nvSpPr>
        <p:spPr>
          <a:xfrm>
            <a:off x="7105276" y="2743200"/>
            <a:ext cx="914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96257"/>
      </p:ext>
    </p:extLst>
  </p:cSld>
  <p:clrMapOvr>
    <a:masterClrMapping/>
  </p:clrMapOvr>
  <p:transition>
    <p:plu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1A1BB1-8CAA-8154-21E1-77824E921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"/>
          <a:stretch/>
        </p:blipFill>
        <p:spPr>
          <a:xfrm>
            <a:off x="762000" y="396277"/>
            <a:ext cx="7924800" cy="6427033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730F0801-811B-2B85-ACF0-3DEB8FCB1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6" y="1188535"/>
            <a:ext cx="457200" cy="45720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858B3A5-B363-F5EB-96DC-F6F59E609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96" y="1255755"/>
            <a:ext cx="457200" cy="45720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5D4F49E3-264A-0871-506D-86C10DEE2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75" y="1274971"/>
            <a:ext cx="457200" cy="45720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D8DA1FB5-006B-3FE5-01C3-41BBAEEE8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06" y="1417135"/>
            <a:ext cx="457200" cy="45720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6F9A6131-5E68-C8FB-9C69-36D412FFA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58" y="1444194"/>
            <a:ext cx="457200" cy="45720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48036CB-D3ED-2F6E-E54E-5C3E31DC3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75" y="1487663"/>
            <a:ext cx="457200" cy="457200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017F09E7-CC02-7F8D-0D64-472ED177D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77" y="1566594"/>
            <a:ext cx="457200" cy="457200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5D7842A3-871D-8869-B6A5-E9206AAF1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04" y="2080761"/>
            <a:ext cx="457200" cy="457200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F5912C6A-6151-52C4-9528-C7C2C21D3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56" y="1883086"/>
            <a:ext cx="457200" cy="45720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4B0B984E-3CEB-80ED-6DFD-BCE29FCEA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00" y="2399972"/>
            <a:ext cx="457200" cy="45720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D82010FE-D92F-69C9-2AD6-11DB51476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08" y="2023794"/>
            <a:ext cx="457200" cy="457200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20439280-00F8-9C8D-182F-6A8A3E273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56" y="2232867"/>
            <a:ext cx="457200" cy="45720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625C787A-466F-FF56-DA81-424B5FABF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96" y="2745269"/>
            <a:ext cx="457200" cy="457200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CE4BB4B-7495-488D-2D98-5DAD486EAC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96" y="3088955"/>
            <a:ext cx="457200" cy="45720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95E9B54-C975-A254-A8BE-AEA4D55F8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756510"/>
            <a:ext cx="457200" cy="457200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5F4DD226-37BF-B4EC-FABD-38D00B6E3A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680310"/>
            <a:ext cx="457200" cy="457200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B0A60FE9-7F52-C75B-519C-0D9019AA3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832710"/>
            <a:ext cx="457200" cy="457200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2AA0BBFB-E428-3C33-7206-C2DB0A219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21" y="1441171"/>
            <a:ext cx="457200" cy="457200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EEB3FB0A-88AB-B210-93E0-2C673AB11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53" y="5832697"/>
            <a:ext cx="457200" cy="4572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3DAB6544-C305-96E0-7138-3482B6E1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07" y="1720465"/>
            <a:ext cx="457200" cy="457200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FC417138-A189-E6EC-4B89-62A346878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96" y="1579771"/>
            <a:ext cx="457200" cy="457200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CBFBB819-6264-084C-5F71-316852EFC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74" y="1877340"/>
            <a:ext cx="457200" cy="457200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DD4C581A-01F8-AF38-D0CD-70B6D5F65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63" y="1809993"/>
            <a:ext cx="304800" cy="304800"/>
          </a:xfrm>
          <a:prstGeom prst="rect">
            <a:avLst/>
          </a:prstGeom>
          <a:noFill/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736CD714-F2ED-F146-BA43-F2F989DCB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96" y="2324293"/>
            <a:ext cx="304800" cy="304800"/>
          </a:xfrm>
          <a:prstGeom prst="rect">
            <a:avLst/>
          </a:prstGeom>
          <a:noFill/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C577BFB8-F94D-44D2-A52F-80F26C1EB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53" y="1960771"/>
            <a:ext cx="304800" cy="304800"/>
          </a:xfrm>
          <a:prstGeom prst="rect">
            <a:avLst/>
          </a:prstGeom>
          <a:noFill/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979EE98D-3783-5107-3851-17129F8D1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53" y="2189371"/>
            <a:ext cx="304800" cy="304800"/>
          </a:xfrm>
          <a:prstGeom prst="rect">
            <a:avLst/>
          </a:prstGeom>
          <a:noFill/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EAD385E8-5B3A-09B8-1820-C5296088D1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22" y="3100975"/>
            <a:ext cx="304800" cy="304800"/>
          </a:xfrm>
          <a:prstGeom prst="rect">
            <a:avLst/>
          </a:prstGeom>
          <a:noFill/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8C2E9429-F13C-0352-1539-BDE955175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89" y="2774647"/>
            <a:ext cx="304800" cy="304800"/>
          </a:xfrm>
          <a:prstGeom prst="rect">
            <a:avLst/>
          </a:prstGeom>
          <a:noFill/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E38E76EB-7142-FF2F-3978-D20A6A20F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985110"/>
            <a:ext cx="304800" cy="304800"/>
          </a:xfrm>
          <a:prstGeom prst="rect">
            <a:avLst/>
          </a:prstGeom>
          <a:noFill/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6C2EE418-C0A0-37FB-A00D-151AD984C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061310"/>
            <a:ext cx="304800" cy="304800"/>
          </a:xfrm>
          <a:prstGeom prst="rect">
            <a:avLst/>
          </a:prstGeom>
          <a:noFill/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E6584F95-F94A-BF1C-2F1B-E4022DB612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935834"/>
            <a:ext cx="304826" cy="304826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0E343E23-4A51-66E9-64DC-D09E9C631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86" y="1911273"/>
            <a:ext cx="327491" cy="327491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282906FA-5FC2-AC46-B4BF-97140D04C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52" y="1811575"/>
            <a:ext cx="304826" cy="304826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C2B3A3AB-CF3F-E61B-FBEC-457CCAF65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098910"/>
            <a:ext cx="304826" cy="304826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C37E18F3-30DC-A957-AF5A-52EB0EF06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96" y="2417919"/>
            <a:ext cx="304826" cy="304826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A15AA08A-5B22-AE11-51CD-639FFF72F3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70" y="3332319"/>
            <a:ext cx="304826" cy="304826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CC1E567F-DFCE-01BC-83E7-3545BCE9B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137484"/>
            <a:ext cx="304826" cy="304826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F5822590-6366-9C06-F20C-F35DF1400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70" y="3027519"/>
            <a:ext cx="304826" cy="304826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C0D9B28-B56F-09F8-9A9B-C557E4977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96" y="2036919"/>
            <a:ext cx="304826" cy="304826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3D134A71-6D97-A201-264F-EC20B1EB9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70" y="2417945"/>
            <a:ext cx="304826" cy="304826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72564ED1-87DB-ABF5-2E75-11F09830FB55}"/>
              </a:ext>
            </a:extLst>
          </p:cNvPr>
          <p:cNvSpPr txBox="1"/>
          <p:nvPr/>
        </p:nvSpPr>
        <p:spPr>
          <a:xfrm>
            <a:off x="1839965" y="1492031"/>
            <a:ext cx="2046235" cy="181588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Medical Centre</a:t>
            </a:r>
          </a:p>
          <a:p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Dispensary</a:t>
            </a:r>
          </a:p>
          <a:p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Mobile Dispensary</a:t>
            </a:r>
          </a:p>
          <a:p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Under Construction/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Consideration</a:t>
            </a: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F4BDE71C-93C3-1582-8612-136A33583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84355"/>
            <a:ext cx="457200" cy="457200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6811D417-3A9E-9962-02F0-4BB2E444F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08" y="2017755"/>
            <a:ext cx="304826" cy="304826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46043864-EC98-7B1C-0C08-5C5CFE07A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19" y="2400648"/>
            <a:ext cx="304800" cy="304800"/>
          </a:xfrm>
          <a:prstGeom prst="rect">
            <a:avLst/>
          </a:prstGeom>
          <a:noFill/>
        </p:spPr>
      </p:pic>
      <p:sp>
        <p:nvSpPr>
          <p:cNvPr id="206" name="Oval 205">
            <a:extLst>
              <a:ext uri="{FF2B5EF4-FFF2-40B4-BE49-F238E27FC236}">
                <a16:creationId xmlns:a16="http://schemas.microsoft.com/office/drawing/2014/main" id="{923A1340-2B62-17C4-B594-8555A58ABCA2}"/>
              </a:ext>
            </a:extLst>
          </p:cNvPr>
          <p:cNvSpPr/>
          <p:nvPr/>
        </p:nvSpPr>
        <p:spPr>
          <a:xfrm>
            <a:off x="4191000" y="606131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3C5D25EF-CD0F-D158-7F1B-C8C6140F36DD}"/>
              </a:ext>
            </a:extLst>
          </p:cNvPr>
          <p:cNvSpPr/>
          <p:nvPr/>
        </p:nvSpPr>
        <p:spPr>
          <a:xfrm>
            <a:off x="4191000" y="621371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EB3C95A0-E26A-F813-7898-BE7F69777C49}"/>
              </a:ext>
            </a:extLst>
          </p:cNvPr>
          <p:cNvSpPr/>
          <p:nvPr/>
        </p:nvSpPr>
        <p:spPr>
          <a:xfrm>
            <a:off x="5669453" y="43229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81738AB8-13C8-685F-6DD6-C0B41ACA0629}"/>
              </a:ext>
            </a:extLst>
          </p:cNvPr>
          <p:cNvSpPr/>
          <p:nvPr/>
        </p:nvSpPr>
        <p:spPr>
          <a:xfrm>
            <a:off x="5440853" y="44753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F97E9EED-B769-86E4-0465-CF7F5A20931C}"/>
              </a:ext>
            </a:extLst>
          </p:cNvPr>
          <p:cNvSpPr/>
          <p:nvPr/>
        </p:nvSpPr>
        <p:spPr>
          <a:xfrm>
            <a:off x="6660053" y="11987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5C696E01-113F-3407-EA6D-47824C6E0850}"/>
              </a:ext>
            </a:extLst>
          </p:cNvPr>
          <p:cNvSpPr/>
          <p:nvPr/>
        </p:nvSpPr>
        <p:spPr>
          <a:xfrm>
            <a:off x="6172200" y="38657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9BC9F856-D9CE-CADA-69DC-BACD4EA70D3C}"/>
              </a:ext>
            </a:extLst>
          </p:cNvPr>
          <p:cNvSpPr/>
          <p:nvPr/>
        </p:nvSpPr>
        <p:spPr>
          <a:xfrm>
            <a:off x="5943600" y="34085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5CA9F76D-7997-68B7-0BA4-E9D95683CFC0}"/>
              </a:ext>
            </a:extLst>
          </p:cNvPr>
          <p:cNvSpPr/>
          <p:nvPr/>
        </p:nvSpPr>
        <p:spPr>
          <a:xfrm>
            <a:off x="6812453" y="29513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9D077225-B6F3-374A-6CCF-E030E5B06210}"/>
              </a:ext>
            </a:extLst>
          </p:cNvPr>
          <p:cNvSpPr/>
          <p:nvPr/>
        </p:nvSpPr>
        <p:spPr>
          <a:xfrm>
            <a:off x="6812453" y="31037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40F113BB-5FC7-0D0C-788A-47E75B33DA40}"/>
              </a:ext>
            </a:extLst>
          </p:cNvPr>
          <p:cNvSpPr/>
          <p:nvPr/>
        </p:nvSpPr>
        <p:spPr>
          <a:xfrm>
            <a:off x="7422053" y="23417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9C5D9B4-782C-BCB2-7D98-C9110F2B32AD}"/>
              </a:ext>
            </a:extLst>
          </p:cNvPr>
          <p:cNvSpPr/>
          <p:nvPr/>
        </p:nvSpPr>
        <p:spPr>
          <a:xfrm>
            <a:off x="7422053" y="24941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1F61219B-85B3-74CB-2CA5-9B4725A114B7}"/>
              </a:ext>
            </a:extLst>
          </p:cNvPr>
          <p:cNvSpPr/>
          <p:nvPr/>
        </p:nvSpPr>
        <p:spPr>
          <a:xfrm>
            <a:off x="7345853" y="20369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AEEC4B5C-6416-1A34-3048-626BD6674341}"/>
              </a:ext>
            </a:extLst>
          </p:cNvPr>
          <p:cNvSpPr/>
          <p:nvPr/>
        </p:nvSpPr>
        <p:spPr>
          <a:xfrm>
            <a:off x="6279053" y="17321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F577B698-F937-8F18-5F71-D659671A5227}"/>
              </a:ext>
            </a:extLst>
          </p:cNvPr>
          <p:cNvSpPr/>
          <p:nvPr/>
        </p:nvSpPr>
        <p:spPr>
          <a:xfrm>
            <a:off x="7269653" y="18845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C59FC755-B4CF-3B77-66FD-F532BEF7AABF}"/>
              </a:ext>
            </a:extLst>
          </p:cNvPr>
          <p:cNvSpPr/>
          <p:nvPr/>
        </p:nvSpPr>
        <p:spPr>
          <a:xfrm>
            <a:off x="6964853" y="17321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ECAD18B4-DBC8-3072-BA89-077370BF51E2}"/>
              </a:ext>
            </a:extLst>
          </p:cNvPr>
          <p:cNvSpPr/>
          <p:nvPr/>
        </p:nvSpPr>
        <p:spPr>
          <a:xfrm>
            <a:off x="6507653" y="16559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67236E6E-36B3-2E0C-5E63-7E22AD181A2F}"/>
              </a:ext>
            </a:extLst>
          </p:cNvPr>
          <p:cNvSpPr/>
          <p:nvPr/>
        </p:nvSpPr>
        <p:spPr>
          <a:xfrm>
            <a:off x="5486400" y="38657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4182D7E8-9841-6115-DD40-C28AAD012E37}"/>
              </a:ext>
            </a:extLst>
          </p:cNvPr>
          <p:cNvSpPr/>
          <p:nvPr/>
        </p:nvSpPr>
        <p:spPr>
          <a:xfrm>
            <a:off x="1561705" y="2960499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5" name="Picture 224">
            <a:extLst>
              <a:ext uri="{FF2B5EF4-FFF2-40B4-BE49-F238E27FC236}">
                <a16:creationId xmlns:a16="http://schemas.microsoft.com/office/drawing/2014/main" id="{E3229DC4-82A8-0155-0311-30C99A827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137484"/>
            <a:ext cx="304826" cy="304826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329F63B9-9FA5-8FA5-DEFD-FDAF80484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39" y="2468153"/>
            <a:ext cx="457200" cy="457200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10B905A3-6600-B7CE-B357-64626C4214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53" y="3179971"/>
            <a:ext cx="304826" cy="304826"/>
          </a:xfrm>
          <a:prstGeom prst="rect">
            <a:avLst/>
          </a:prstGeom>
        </p:spPr>
      </p:pic>
      <p:sp>
        <p:nvSpPr>
          <p:cNvPr id="228" name="Oval 227">
            <a:extLst>
              <a:ext uri="{FF2B5EF4-FFF2-40B4-BE49-F238E27FC236}">
                <a16:creationId xmlns:a16="http://schemas.microsoft.com/office/drawing/2014/main" id="{E5597EEA-DB0C-6A28-E3CA-264152DE4CD8}"/>
              </a:ext>
            </a:extLst>
          </p:cNvPr>
          <p:cNvSpPr/>
          <p:nvPr/>
        </p:nvSpPr>
        <p:spPr>
          <a:xfrm>
            <a:off x="1828800" y="537551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93AA978D-A33D-BF8C-666E-89A435C841A7}"/>
              </a:ext>
            </a:extLst>
          </p:cNvPr>
          <p:cNvSpPr/>
          <p:nvPr/>
        </p:nvSpPr>
        <p:spPr>
          <a:xfrm>
            <a:off x="7269653" y="26465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B8C124A0-6318-88E5-6B70-AF5EF6C24C81}"/>
              </a:ext>
            </a:extLst>
          </p:cNvPr>
          <p:cNvSpPr/>
          <p:nvPr/>
        </p:nvSpPr>
        <p:spPr>
          <a:xfrm>
            <a:off x="6660053" y="21893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34B9DF9-6B9D-5C6E-E525-0A13B0F3E118}"/>
              </a:ext>
            </a:extLst>
          </p:cNvPr>
          <p:cNvSpPr/>
          <p:nvPr/>
        </p:nvSpPr>
        <p:spPr>
          <a:xfrm>
            <a:off x="6660053" y="17321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32" name="Picture 231">
            <a:extLst>
              <a:ext uri="{FF2B5EF4-FFF2-40B4-BE49-F238E27FC236}">
                <a16:creationId xmlns:a16="http://schemas.microsoft.com/office/drawing/2014/main" id="{380466FA-BC5E-6B43-4FCD-8BAD770D76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87" y="2363023"/>
            <a:ext cx="304826" cy="304826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1855B5F9-77B4-E88F-44AD-50187E174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98" y="2439249"/>
            <a:ext cx="457200" cy="457200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2F24558B-5F1B-EAEC-2FFD-F3E7173FE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37" y="2363023"/>
            <a:ext cx="304826" cy="304826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BB38F0AA-9CD5-1EAF-BFD2-F29F93C21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53" y="2494171"/>
            <a:ext cx="457200" cy="457200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0BF84769-B3F0-3C31-763A-A8F60E0CC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15" y="1131377"/>
            <a:ext cx="457200" cy="45720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033F1092-C76E-B7FC-8885-2A6A999AC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70" y="2807325"/>
            <a:ext cx="457200" cy="457200"/>
          </a:xfrm>
          <a:prstGeom prst="rect">
            <a:avLst/>
          </a:prstGeom>
        </p:spPr>
      </p:pic>
      <p:sp>
        <p:nvSpPr>
          <p:cNvPr id="238" name="Oval 237">
            <a:extLst>
              <a:ext uri="{FF2B5EF4-FFF2-40B4-BE49-F238E27FC236}">
                <a16:creationId xmlns:a16="http://schemas.microsoft.com/office/drawing/2014/main" id="{8235454A-A895-E11C-8EE8-1566877D7BC6}"/>
              </a:ext>
            </a:extLst>
          </p:cNvPr>
          <p:cNvSpPr/>
          <p:nvPr/>
        </p:nvSpPr>
        <p:spPr>
          <a:xfrm>
            <a:off x="1905000" y="5143799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C1BDEEA-CC85-DE87-38C8-AF15F32F80D6}"/>
              </a:ext>
            </a:extLst>
          </p:cNvPr>
          <p:cNvSpPr txBox="1"/>
          <p:nvPr/>
        </p:nvSpPr>
        <p:spPr>
          <a:xfrm>
            <a:off x="2057400" y="1032110"/>
            <a:ext cx="1175487" cy="3693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LEGEND</a:t>
            </a:r>
          </a:p>
        </p:txBody>
      </p:sp>
      <p:sp>
        <p:nvSpPr>
          <p:cNvPr id="240" name="Title 1">
            <a:extLst>
              <a:ext uri="{FF2B5EF4-FFF2-40B4-BE49-F238E27FC236}">
                <a16:creationId xmlns:a16="http://schemas.microsoft.com/office/drawing/2014/main" id="{BC9FC499-FB7E-C1CA-4ABC-21FE9808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55921"/>
            <a:ext cx="6096000" cy="73079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/>
              <a:t>AMT Network 2025-26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8DEA84-0E6B-B257-C793-51137DB1E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29000"/>
            <a:ext cx="457200" cy="457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02A351-E56C-A1A7-9656-06EE0D3B0E71}"/>
              </a:ext>
            </a:extLst>
          </p:cNvPr>
          <p:cNvSpPr/>
          <p:nvPr/>
        </p:nvSpPr>
        <p:spPr>
          <a:xfrm>
            <a:off x="4648200" y="548640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6134AF-263F-2D16-E135-DDF6B1CAF7CB}"/>
              </a:ext>
            </a:extLst>
          </p:cNvPr>
          <p:cNvSpPr/>
          <p:nvPr/>
        </p:nvSpPr>
        <p:spPr>
          <a:xfrm>
            <a:off x="4114800" y="632460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0ECADA-7726-40AF-91B7-B5757D0D867A}"/>
              </a:ext>
            </a:extLst>
          </p:cNvPr>
          <p:cNvSpPr/>
          <p:nvPr/>
        </p:nvSpPr>
        <p:spPr>
          <a:xfrm>
            <a:off x="4343400" y="586740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60916-69C8-84A1-58A6-B7377111F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34" y="5759583"/>
            <a:ext cx="457200" cy="4572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2B13291-E37B-5C4E-3E41-0A6E7B46BF1C}"/>
              </a:ext>
            </a:extLst>
          </p:cNvPr>
          <p:cNvSpPr/>
          <p:nvPr/>
        </p:nvSpPr>
        <p:spPr>
          <a:xfrm>
            <a:off x="4419600" y="4627771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D60573-1CF1-ABF1-3897-1F7ADCC9DF3B}"/>
              </a:ext>
            </a:extLst>
          </p:cNvPr>
          <p:cNvSpPr/>
          <p:nvPr/>
        </p:nvSpPr>
        <p:spPr>
          <a:xfrm>
            <a:off x="6019800" y="266700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2A6F2-FD3F-878C-62FE-943D38DE4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47" y="5715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12701"/>
      </p:ext>
    </p:extLst>
  </p:cSld>
  <p:clrMapOvr>
    <a:masterClrMapping/>
  </p:clrMapOvr>
  <p:transition>
    <p:plus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52500" y="2363131"/>
            <a:ext cx="7239000" cy="106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Additional Activities</a:t>
            </a:r>
          </a:p>
        </p:txBody>
      </p:sp>
    </p:spTree>
    <p:extLst>
      <p:ext uri="{BB962C8B-B14F-4D97-AF65-F5344CB8AC3E}">
        <p14:creationId xmlns:p14="http://schemas.microsoft.com/office/powerpoint/2010/main" val="4104808549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76600" y="3124200"/>
            <a:ext cx="2881956" cy="53340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</a:rPr>
              <a:t>Covid-19 Vaccination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4795E-76FE-419C-B6DC-6B41DE4A6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2000"/>
            <a:ext cx="3967200" cy="2370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485B62-B853-42A1-B713-84E149B7D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9" y="762000"/>
            <a:ext cx="3967200" cy="236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826276-78A6-067F-1B2F-C9CA81F3D42D}"/>
              </a:ext>
            </a:extLst>
          </p:cNvPr>
          <p:cNvSpPr txBox="1">
            <a:spLocks/>
          </p:cNvSpPr>
          <p:nvPr/>
        </p:nvSpPr>
        <p:spPr>
          <a:xfrm>
            <a:off x="1522753" y="193199"/>
            <a:ext cx="6096000" cy="53340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/>
              <a:t>Additional 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01F7B-49C8-8DC6-5D1D-2367AB9F4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33800"/>
            <a:ext cx="3293210" cy="256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94498-55FC-CEBC-A1A0-D7132A99C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43" y="3733800"/>
            <a:ext cx="3293210" cy="2560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400C47-98BD-E439-185F-D7436A7C3485}"/>
              </a:ext>
            </a:extLst>
          </p:cNvPr>
          <p:cNvSpPr txBox="1">
            <a:spLocks/>
          </p:cNvSpPr>
          <p:nvPr/>
        </p:nvSpPr>
        <p:spPr>
          <a:xfrm>
            <a:off x="2162148" y="6248400"/>
            <a:ext cx="481721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</a:rPr>
              <a:t>Distribution of Rations and </a:t>
            </a:r>
            <a:r>
              <a:rPr lang="en-US" sz="2000" b="1" dirty="0" err="1">
                <a:solidFill>
                  <a:schemeClr val="bg1"/>
                </a:solidFill>
              </a:rPr>
              <a:t>Clothings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30764"/>
      </p:ext>
    </p:extLst>
  </p:cSld>
  <p:clrMapOvr>
    <a:masterClrMapping/>
  </p:clrMapOvr>
  <p:transition>
    <p:plus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32320" cy="457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000" b="1" dirty="0"/>
              <a:t>By Head Office &amp; MMC Chaklala (for </a:t>
            </a:r>
            <a:r>
              <a:rPr lang="en-US" sz="2000" b="1" dirty="0" err="1"/>
              <a:t>Babini</a:t>
            </a:r>
            <a:r>
              <a:rPr lang="en-US" sz="2000" b="1" dirty="0"/>
              <a:t>, </a:t>
            </a:r>
            <a:r>
              <a:rPr lang="en-US" sz="2000" b="1" dirty="0" err="1"/>
              <a:t>Mardan</a:t>
            </a:r>
            <a:r>
              <a:rPr lang="en-US" sz="2000" b="1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8A440-91FF-C047-FD38-080928F99C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03" y="762000"/>
            <a:ext cx="3745582" cy="2270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598C3B-AB89-E4EC-BBDF-98F564E9A7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0"/>
          <a:stretch/>
        </p:blipFill>
        <p:spPr>
          <a:xfrm>
            <a:off x="5232714" y="762000"/>
            <a:ext cx="2234886" cy="22700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E1A78E9-98F8-2993-4329-A5289E59C415}"/>
              </a:ext>
            </a:extLst>
          </p:cNvPr>
          <p:cNvSpPr txBox="1">
            <a:spLocks/>
          </p:cNvSpPr>
          <p:nvPr/>
        </p:nvSpPr>
        <p:spPr>
          <a:xfrm>
            <a:off x="990600" y="3200400"/>
            <a:ext cx="713232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By </a:t>
            </a:r>
            <a:r>
              <a:rPr lang="en-US" sz="2000" b="1" dirty="0" err="1"/>
              <a:t>Pajja</a:t>
            </a:r>
            <a:r>
              <a:rPr lang="en-US" sz="2000" b="1" dirty="0"/>
              <a:t> Gai, Peshawar-KPK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B4859-83A5-E066-97EF-EDA13725F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43" y="3848232"/>
            <a:ext cx="2093520" cy="2761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D9209-3FA7-2209-67FC-E260A7313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43" y="3848232"/>
            <a:ext cx="2256664" cy="2761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D2A71-B4D6-C327-6796-DA87AD2084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38" y="3848232"/>
            <a:ext cx="2131062" cy="27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97138"/>
      </p:ext>
    </p:extLst>
  </p:cSld>
  <p:clrMapOvr>
    <a:masterClrMapping/>
  </p:clrMapOvr>
  <p:transition>
    <p:plu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32320" cy="457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000" b="1" dirty="0"/>
              <a:t>By </a:t>
            </a:r>
            <a:r>
              <a:rPr lang="en-US" sz="2000" b="1" dirty="0" err="1"/>
              <a:t>Sohawa</a:t>
            </a:r>
            <a:r>
              <a:rPr lang="en-US" sz="2000" b="1" dirty="0"/>
              <a:t> </a:t>
            </a:r>
            <a:r>
              <a:rPr lang="en-US" sz="2000" b="1" dirty="0" err="1"/>
              <a:t>Dewalian</a:t>
            </a:r>
            <a:r>
              <a:rPr lang="en-US" sz="2000" b="1" dirty="0"/>
              <a:t>-Chakwal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A78E9-98F8-2993-4329-A5289E59C415}"/>
              </a:ext>
            </a:extLst>
          </p:cNvPr>
          <p:cNvSpPr txBox="1">
            <a:spLocks/>
          </p:cNvSpPr>
          <p:nvPr/>
        </p:nvSpPr>
        <p:spPr>
          <a:xfrm>
            <a:off x="990600" y="3200400"/>
            <a:ext cx="713232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By </a:t>
            </a:r>
            <a:r>
              <a:rPr lang="en-US" sz="2000" b="1" dirty="0" err="1"/>
              <a:t>Rehra</a:t>
            </a:r>
            <a:r>
              <a:rPr lang="en-US" sz="2000" b="1" dirty="0"/>
              <a:t>-Bagh, AK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E38580-CBA2-1871-178B-95C7C3D2C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62685"/>
            <a:ext cx="2309484" cy="2484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B9DD2-F7EC-3297-06CF-03A285A16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62685"/>
            <a:ext cx="2269814" cy="2484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76CE1-038E-F32A-0D9D-A2F889391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18" y="654555"/>
            <a:ext cx="2309484" cy="2484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CA01CA-5DDD-B71F-E18A-44483B270B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16" y="3734055"/>
            <a:ext cx="2946402" cy="2209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2B867-D484-3062-ECAE-C5BC627F9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34055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54930"/>
      </p:ext>
    </p:extLst>
  </p:cSld>
  <p:clrMapOvr>
    <a:masterClrMapping/>
  </p:clrMapOvr>
  <p:transition>
    <p:plu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32320" cy="457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000" b="1" dirty="0"/>
              <a:t>By Head Office (for Quetta, Sukkur &amp; </a:t>
            </a:r>
            <a:r>
              <a:rPr lang="en-US" sz="2000" b="1" dirty="0" err="1"/>
              <a:t>Jaccobabad</a:t>
            </a:r>
            <a:r>
              <a:rPr lang="en-US" sz="2000" b="1" dirty="0"/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A78E9-98F8-2993-4329-A5289E59C415}"/>
              </a:ext>
            </a:extLst>
          </p:cNvPr>
          <p:cNvSpPr txBox="1">
            <a:spLocks/>
          </p:cNvSpPr>
          <p:nvPr/>
        </p:nvSpPr>
        <p:spPr>
          <a:xfrm>
            <a:off x="990600" y="3200400"/>
            <a:ext cx="713232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By MMC Lahore (for Southern Punjab)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AEAB1-630C-E62A-2475-33C9DDB86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25718"/>
            <a:ext cx="3144750" cy="2358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6FE9E-1B13-6565-A1F1-EF55495F7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25718"/>
            <a:ext cx="3144752" cy="2318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379A3-56C3-81DB-AB0E-CA741954B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47683"/>
            <a:ext cx="2040148" cy="2721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ECBA4A-56B3-EE3C-4D50-3EF08900C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747683"/>
            <a:ext cx="2040148" cy="2721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2ADC85-C9A3-0A01-46EF-F879C2766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28" y="3747683"/>
            <a:ext cx="2040148" cy="272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39382"/>
      </p:ext>
    </p:extLst>
  </p:cSld>
  <p:clrMapOvr>
    <a:masterClrMapping/>
  </p:clrMapOvr>
  <p:transition>
    <p:plus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32320" cy="457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000" b="1" dirty="0"/>
              <a:t>Medical Camp at </a:t>
            </a:r>
            <a:r>
              <a:rPr lang="en-US" sz="2000" b="1" dirty="0" err="1"/>
              <a:t>Matyari</a:t>
            </a:r>
            <a:r>
              <a:rPr lang="en-US" sz="2000" b="1" dirty="0"/>
              <a:t> and Umerkot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A78E9-98F8-2993-4329-A5289E59C415}"/>
              </a:ext>
            </a:extLst>
          </p:cNvPr>
          <p:cNvSpPr txBox="1">
            <a:spLocks/>
          </p:cNvSpPr>
          <p:nvPr/>
        </p:nvSpPr>
        <p:spPr>
          <a:xfrm>
            <a:off x="990600" y="3200400"/>
            <a:ext cx="713232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Medical Camp at </a:t>
            </a:r>
            <a:r>
              <a:rPr lang="en-US" sz="2000" b="1" dirty="0" err="1"/>
              <a:t>Jhuddo</a:t>
            </a:r>
            <a:r>
              <a:rPr lang="en-US" sz="2000" b="1" dirty="0"/>
              <a:t>-Sindh and </a:t>
            </a:r>
            <a:r>
              <a:rPr lang="en-US" sz="2000" b="1" dirty="0" err="1"/>
              <a:t>Pirmango</a:t>
            </a:r>
            <a:r>
              <a:rPr lang="en-US" sz="2000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F7FB05-4266-E3C7-FBAA-9EFA64A378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00" y="741432"/>
            <a:ext cx="3012400" cy="225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BB3FF-CEB8-9D84-3B96-FF04DF633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737004"/>
            <a:ext cx="3015972" cy="2256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EC861-53DE-F173-7474-19780E8611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/>
          <a:stretch/>
        </p:blipFill>
        <p:spPr>
          <a:xfrm>
            <a:off x="1698946" y="3857268"/>
            <a:ext cx="2873054" cy="2491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35DB1-BE34-4DFB-BFBE-BE25CF343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3774536"/>
            <a:ext cx="3036812" cy="25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738"/>
      </p:ext>
    </p:extLst>
  </p:cSld>
  <p:clrMapOvr>
    <a:masterClrMapping/>
  </p:clrMapOvr>
  <p:transition>
    <p:plu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8229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 fontScale="70000" lnSpcReduction="20000"/>
          </a:bodyPr>
          <a:lstStyle/>
          <a:p>
            <a:pPr algn="ctr">
              <a:spcBef>
                <a:spcPct val="0"/>
              </a:spcBef>
            </a:pPr>
            <a:endParaRPr lang="en-US" sz="3600" dirty="0"/>
          </a:p>
          <a:p>
            <a:pPr algn="ctr">
              <a:spcBef>
                <a:spcPct val="0"/>
              </a:spcBef>
            </a:pPr>
            <a:r>
              <a:rPr lang="en-US" sz="4600" b="1" dirty="0"/>
              <a:t>Objectives</a:t>
            </a:r>
          </a:p>
          <a:p>
            <a:pPr lvl="0" algn="ctr">
              <a:spcBef>
                <a:spcPct val="0"/>
              </a:spcBef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1654076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Arrange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free specialist medical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consultancy to patients through specialists of repute where possible.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Provide medicines and required diagnostic facilities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(Pathology Laboratory, X-Ray, ECG, Ultra Sound, etc.)</a:t>
            </a:r>
          </a:p>
        </p:txBody>
      </p:sp>
      <p:pic>
        <p:nvPicPr>
          <p:cNvPr id="6" name="Picture 2" descr="D:\Pictures AMT\Pics\Patients\vlcsnap-2014-06-06-15h05m08s176.png">
            <a:extLst>
              <a:ext uri="{FF2B5EF4-FFF2-40B4-BE49-F238E27FC236}">
                <a16:creationId xmlns:a16="http://schemas.microsoft.com/office/drawing/2014/main" id="{020BBE7A-2D8C-4D92-8525-E8D152F1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3962400" cy="23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Pictures AMT\Pics\Patients\vlcsnap-2014-06-06-15h00m28s212.png">
            <a:extLst>
              <a:ext uri="{FF2B5EF4-FFF2-40B4-BE49-F238E27FC236}">
                <a16:creationId xmlns:a16="http://schemas.microsoft.com/office/drawing/2014/main" id="{032034CA-A830-468A-9A3C-AB2D0C87D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3962400" cy="23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866423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32320" cy="457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000" b="1" dirty="0"/>
              <a:t>Medical Camp at </a:t>
            </a:r>
            <a:r>
              <a:rPr lang="en-US" sz="2000" b="1" dirty="0" err="1"/>
              <a:t>Ghari</a:t>
            </a:r>
            <a:r>
              <a:rPr lang="en-US" sz="2000" b="1" dirty="0"/>
              <a:t> </a:t>
            </a:r>
            <a:r>
              <a:rPr lang="en-US" sz="2000" b="1" dirty="0" err="1"/>
              <a:t>Khairo</a:t>
            </a:r>
            <a:endParaRPr lang="en-US" sz="20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A78E9-98F8-2993-4329-A5289E59C415}"/>
              </a:ext>
            </a:extLst>
          </p:cNvPr>
          <p:cNvSpPr txBox="1">
            <a:spLocks/>
          </p:cNvSpPr>
          <p:nvPr/>
        </p:nvSpPr>
        <p:spPr>
          <a:xfrm>
            <a:off x="990600" y="3200400"/>
            <a:ext cx="713232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Medical Camp at Dalbandin, Baluchistan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BAE0B5-2294-3270-F08D-306FE244B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90" y="714996"/>
            <a:ext cx="3106342" cy="23297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50DC6D-4261-17D2-147B-BC142D686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50" y="714996"/>
            <a:ext cx="3106342" cy="2329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FD1CE-C4F7-D347-E431-8D3B078C9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36" y="3782768"/>
            <a:ext cx="2808056" cy="2810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036E9C-0952-661F-4B4F-566A573CE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3782768"/>
            <a:ext cx="2787364" cy="28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04967"/>
      </p:ext>
    </p:extLst>
  </p:cSld>
  <p:clrMapOvr>
    <a:masterClrMapping/>
  </p:clrMapOvr>
  <p:transition>
    <p:plus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1BA285-C723-4E9C-82C6-393B0D8D4AD4}"/>
              </a:ext>
            </a:extLst>
          </p:cNvPr>
          <p:cNvSpPr/>
          <p:nvPr/>
        </p:nvSpPr>
        <p:spPr>
          <a:xfrm>
            <a:off x="457200" y="2828835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Construction of Houses for</a:t>
            </a:r>
          </a:p>
          <a:p>
            <a:pPr algn="ctr">
              <a:spcBef>
                <a:spcPct val="0"/>
              </a:spcBef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Flood Affectees</a:t>
            </a:r>
          </a:p>
        </p:txBody>
      </p:sp>
    </p:spTree>
    <p:extLst>
      <p:ext uri="{BB962C8B-B14F-4D97-AF65-F5344CB8AC3E}">
        <p14:creationId xmlns:p14="http://schemas.microsoft.com/office/powerpoint/2010/main" val="1151395476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E2371-7B61-EEEB-4E45-BC4C543E5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15439" r="10931" b="6367"/>
          <a:stretch/>
        </p:blipFill>
        <p:spPr>
          <a:xfrm>
            <a:off x="2119500" y="192738"/>
            <a:ext cx="4905000" cy="65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26125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459A5-B1FC-C7DB-7E9D-0D7F98B7B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6" r="50000"/>
          <a:stretch/>
        </p:blipFill>
        <p:spPr>
          <a:xfrm>
            <a:off x="304800" y="1981200"/>
            <a:ext cx="4343400" cy="3962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8B44F80-1DC0-18AE-D1B8-A5A2B912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534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/>
              <a:t>Situation before/after Construction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A9128-55B0-E215-02F6-850DD2661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33" y="1981200"/>
            <a:ext cx="4255671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07119"/>
      </p:ext>
    </p:extLst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5344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/>
              <a:t>Construction of Houses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CB9FEB-0168-0E8D-5E4B-DE4E39F4810F}"/>
              </a:ext>
            </a:extLst>
          </p:cNvPr>
          <p:cNvSpPr txBox="1">
            <a:spLocks/>
          </p:cNvSpPr>
          <p:nvPr/>
        </p:nvSpPr>
        <p:spPr>
          <a:xfrm>
            <a:off x="304800" y="609600"/>
            <a:ext cx="8534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cs typeface="Calibri" panose="020F0502020204030204" pitchFamily="34" charset="0"/>
              </a:rPr>
              <a:t>Rehabilitation of Flood Affectees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6989B-C8E7-6F08-89D3-F16E08230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4419600" cy="441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30F653-1995-471C-E44B-E8E50CA55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4419600" cy="441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BCBF9-0ED4-5093-E04B-A118C4AB6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4419600" cy="441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80E3F9-51C0-6C8E-BD16-5C1AAEA75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34781"/>
      </p:ext>
    </p:extLst>
  </p:cSld>
  <p:clrMapOvr>
    <a:masterClrMapping/>
  </p:clrMapOvr>
  <p:transition>
    <p:plus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F560B5-0E4E-2FB4-0441-560B3694B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7" y="1295400"/>
            <a:ext cx="3543300" cy="472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0D7993-4690-AA9C-B968-4362656E6A12}"/>
              </a:ext>
            </a:extLst>
          </p:cNvPr>
          <p:cNvSpPr txBox="1">
            <a:spLocks/>
          </p:cNvSpPr>
          <p:nvPr/>
        </p:nvSpPr>
        <p:spPr>
          <a:xfrm>
            <a:off x="522157" y="190500"/>
            <a:ext cx="8534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cs typeface="Calibri" panose="020F0502020204030204" pitchFamily="34" charset="0"/>
              </a:rPr>
              <a:t>Aid to Muslim </a:t>
            </a:r>
            <a:r>
              <a:rPr lang="en-US" sz="2800" b="1" dirty="0" err="1">
                <a:cs typeface="Calibri" panose="020F0502020204030204" pitchFamily="34" charset="0"/>
              </a:rPr>
              <a:t>Breathern</a:t>
            </a:r>
            <a:r>
              <a:rPr lang="en-US" sz="2800" b="1" dirty="0">
                <a:cs typeface="Calibri" panose="020F0502020204030204" pitchFamily="34" charset="0"/>
              </a:rPr>
              <a:t> in Distress</a:t>
            </a:r>
            <a:endParaRPr lang="en-US" sz="28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736500-BD14-B958-B3AD-097D2CEF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57" y="6076950"/>
            <a:ext cx="3543300" cy="4191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  <a:t>(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  <a:t>Turkiye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  <a:t>, 834 Blankets)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558E7-4037-9464-B251-6DF04FAAB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6667"/>
          <a:stretch/>
        </p:blipFill>
        <p:spPr>
          <a:xfrm>
            <a:off x="4267200" y="1273269"/>
            <a:ext cx="4505810" cy="45915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7F3678F-D45E-4375-ABA4-369BE309F890}"/>
              </a:ext>
            </a:extLst>
          </p:cNvPr>
          <p:cNvSpPr txBox="1">
            <a:spLocks/>
          </p:cNvSpPr>
          <p:nvPr/>
        </p:nvSpPr>
        <p:spPr>
          <a:xfrm>
            <a:off x="4267200" y="6019800"/>
            <a:ext cx="4505810" cy="4762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  <a:t>(Ghaza/Palestine, Rs. 5 Million)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99240"/>
      </p:ext>
    </p:extLst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81050" y="2459504"/>
            <a:ext cx="7581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Medical &amp; Eye Camps</a:t>
            </a:r>
          </a:p>
          <a:p>
            <a:pPr lvl="1" algn="ctr"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(Regular Feature)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12044"/>
      </p:ext>
    </p:extLst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471472"/>
            <a:ext cx="3048000" cy="457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Rehra</a:t>
            </a:r>
            <a:r>
              <a:rPr lang="en-US" sz="1800" b="1" dirty="0">
                <a:solidFill>
                  <a:schemeClr val="tx1"/>
                </a:solidFill>
              </a:rPr>
              <a:t>, Bagh-AK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A78E9-98F8-2993-4329-A5289E59C415}"/>
              </a:ext>
            </a:extLst>
          </p:cNvPr>
          <p:cNvSpPr txBox="1">
            <a:spLocks/>
          </p:cNvSpPr>
          <p:nvPr/>
        </p:nvSpPr>
        <p:spPr>
          <a:xfrm>
            <a:off x="4771474" y="3471472"/>
            <a:ext cx="3000926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Sillanwali</a:t>
            </a:r>
            <a:r>
              <a:rPr lang="en-US" sz="1800" b="1" dirty="0">
                <a:solidFill>
                  <a:schemeClr val="tx1"/>
                </a:solidFill>
              </a:rPr>
              <a:t>-Sargodha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91487-63F4-2688-C6E2-75C2F1385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8016"/>
            <a:ext cx="3048000" cy="2325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6626A-1443-60E2-EC93-874F5A85C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26" y="1094032"/>
            <a:ext cx="3000926" cy="23774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95400" y="6248400"/>
            <a:ext cx="3020912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Sohawa</a:t>
            </a:r>
            <a:r>
              <a:rPr lang="en-US" sz="1600" b="1" dirty="0">
                <a:solidFill>
                  <a:schemeClr val="tx1"/>
                </a:solidFill>
              </a:rPr>
              <a:t>-</a:t>
            </a:r>
            <a:r>
              <a:rPr lang="en-US" sz="1600" b="1" dirty="0" err="1">
                <a:solidFill>
                  <a:schemeClr val="tx1"/>
                </a:solidFill>
              </a:rPr>
              <a:t>Dewalian</a:t>
            </a:r>
            <a:r>
              <a:rPr lang="en-US" sz="1600" b="1" dirty="0">
                <a:solidFill>
                  <a:schemeClr val="tx1"/>
                </a:solidFill>
              </a:rPr>
              <a:t>-Chakwal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4AD29-CC79-BA59-E348-1EB470959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56" y="4035600"/>
            <a:ext cx="2895599" cy="219455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3E869E-7909-AF7A-8015-856B9F1044A9}"/>
              </a:ext>
            </a:extLst>
          </p:cNvPr>
          <p:cNvSpPr txBox="1">
            <a:spLocks/>
          </p:cNvSpPr>
          <p:nvPr/>
        </p:nvSpPr>
        <p:spPr>
          <a:xfrm>
            <a:off x="5410199" y="6248400"/>
            <a:ext cx="2289155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Iqbal Nagar-Sahiwal</a:t>
            </a:r>
            <a:endParaRPr lang="en-US" sz="18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2F1AC6-32F8-BCF7-D481-D4D337ABC9EC}"/>
              </a:ext>
            </a:extLst>
          </p:cNvPr>
          <p:cNvSpPr txBox="1">
            <a:spLocks/>
          </p:cNvSpPr>
          <p:nvPr/>
        </p:nvSpPr>
        <p:spPr>
          <a:xfrm>
            <a:off x="522157" y="190500"/>
            <a:ext cx="8534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cs typeface="Calibri" panose="020F0502020204030204" pitchFamily="34" charset="0"/>
              </a:rPr>
              <a:t>Medical &amp; Eye Camps (Regular Feature)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0ED01-5898-0888-5A38-29A5E7E7B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48" y="4053841"/>
            <a:ext cx="3051552" cy="21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79409"/>
      </p:ext>
    </p:extLst>
  </p:cSld>
  <p:clrMapOvr>
    <a:masterClrMapping/>
  </p:clrMapOvr>
  <p:transition>
    <p:plus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471472"/>
            <a:ext cx="3048000" cy="457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Kanyat Khalil-Gujar Khan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A78E9-98F8-2993-4329-A5289E59C415}"/>
              </a:ext>
            </a:extLst>
          </p:cNvPr>
          <p:cNvSpPr txBox="1">
            <a:spLocks/>
          </p:cNvSpPr>
          <p:nvPr/>
        </p:nvSpPr>
        <p:spPr>
          <a:xfrm>
            <a:off x="4771474" y="3471472"/>
            <a:ext cx="3000926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Makhdoom Rashid-Multan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35243" y="6248400"/>
            <a:ext cx="3036758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Barh-Kohat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13E869E-7909-AF7A-8015-856B9F1044A9}"/>
              </a:ext>
            </a:extLst>
          </p:cNvPr>
          <p:cNvSpPr txBox="1">
            <a:spLocks/>
          </p:cNvSpPr>
          <p:nvPr/>
        </p:nvSpPr>
        <p:spPr>
          <a:xfrm>
            <a:off x="4827689" y="6248400"/>
            <a:ext cx="2871666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Umerkot-Sindh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2F1AC6-32F8-BCF7-D481-D4D337ABC9EC}"/>
              </a:ext>
            </a:extLst>
          </p:cNvPr>
          <p:cNvSpPr txBox="1">
            <a:spLocks/>
          </p:cNvSpPr>
          <p:nvPr/>
        </p:nvSpPr>
        <p:spPr>
          <a:xfrm>
            <a:off x="522157" y="190500"/>
            <a:ext cx="8534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cs typeface="Calibri" panose="020F0502020204030204" pitchFamily="34" charset="0"/>
              </a:rPr>
              <a:t>Medical &amp; Eye Camps (Regular Feature)</a:t>
            </a:r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2A45CB-2B87-DDFA-1A52-447280737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43" y="1094032"/>
            <a:ext cx="3036757" cy="2334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8F2773-1E14-E4A4-5DAC-DCFDE1789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4" y="1094031"/>
            <a:ext cx="2927881" cy="2334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8628F-9455-EAEE-FF34-C3D77AB5A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43" y="3999251"/>
            <a:ext cx="3036757" cy="2172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E3552-E5DD-7B61-0B57-6F57CBFBC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89" y="3999250"/>
            <a:ext cx="2871666" cy="21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48430"/>
      </p:ext>
    </p:extLst>
  </p:cSld>
  <p:clrMapOvr>
    <a:masterClrMapping/>
  </p:clrMapOvr>
  <p:transition>
    <p:plus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13E869E-7909-AF7A-8015-856B9F1044A9}"/>
              </a:ext>
            </a:extLst>
          </p:cNvPr>
          <p:cNvSpPr txBox="1">
            <a:spLocks/>
          </p:cNvSpPr>
          <p:nvPr/>
        </p:nvSpPr>
        <p:spPr>
          <a:xfrm>
            <a:off x="2894022" y="5105400"/>
            <a:ext cx="3355955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Marjan-</a:t>
            </a:r>
            <a:r>
              <a:rPr lang="en-US" sz="1800" b="1" dirty="0" err="1">
                <a:solidFill>
                  <a:schemeClr val="tx1"/>
                </a:solidFill>
              </a:rPr>
              <a:t>Kharian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2F1AC6-32F8-BCF7-D481-D4D337ABC9EC}"/>
              </a:ext>
            </a:extLst>
          </p:cNvPr>
          <p:cNvSpPr txBox="1">
            <a:spLocks/>
          </p:cNvSpPr>
          <p:nvPr/>
        </p:nvSpPr>
        <p:spPr>
          <a:xfrm>
            <a:off x="522157" y="190500"/>
            <a:ext cx="8534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cs typeface="Calibri" panose="020F0502020204030204" pitchFamily="34" charset="0"/>
              </a:rPr>
              <a:t>Medical &amp; Eye Camps (Regular Feature)</a:t>
            </a:r>
            <a:endParaRPr lang="en-US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30610-BA6D-DAA4-7DC1-4C9B93D2C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54945"/>
            <a:ext cx="4267200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66827B-2B38-158F-8BF1-CD4CB0A0F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4945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81993"/>
      </p:ext>
    </p:extLst>
  </p:cSld>
  <p:clrMapOvr>
    <a:masterClrMapping/>
  </p:clrMapOvr>
  <p:transition>
    <p:plu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8229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 fontScale="70000" lnSpcReduction="20000"/>
          </a:bodyPr>
          <a:lstStyle/>
          <a:p>
            <a:pPr algn="ctr">
              <a:spcBef>
                <a:spcPct val="0"/>
              </a:spcBef>
            </a:pPr>
            <a:endParaRPr lang="en-US" sz="3600" dirty="0"/>
          </a:p>
          <a:p>
            <a:pPr algn="ctr">
              <a:spcBef>
                <a:spcPct val="0"/>
              </a:spcBef>
            </a:pPr>
            <a:r>
              <a:rPr lang="en-US" sz="4600" b="1" dirty="0"/>
              <a:t>Objectives</a:t>
            </a:r>
          </a:p>
          <a:p>
            <a:pPr lvl="0" algn="ctr">
              <a:spcBef>
                <a:spcPct val="0"/>
              </a:spcBef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1577876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Arrange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health awareness programs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prevention and control of diseases, especially in the poor localities.</a:t>
            </a:r>
          </a:p>
          <a:p>
            <a:pPr marL="514350" marR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Reach out to patients of far flung areas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through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mobile dispensaries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organizing Medical Camps.</a:t>
            </a:r>
          </a:p>
        </p:txBody>
      </p:sp>
      <p:pic>
        <p:nvPicPr>
          <p:cNvPr id="10" name="Picture 2" descr="D:\Pictures AMT\Documentary material 19-9-18\Patients\18301244_1488232771286296_948154452535838758_n.jpg">
            <a:extLst>
              <a:ext uri="{FF2B5EF4-FFF2-40B4-BE49-F238E27FC236}">
                <a16:creationId xmlns:a16="http://schemas.microsoft.com/office/drawing/2014/main" id="{E1D5BE65-D5F8-4E3F-A433-DF39ED15C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74544"/>
            <a:ext cx="4103254" cy="25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Pictures AMT\lahore free camps\WhatsApp Image 2019-02-13 at 12.08.51.jpeg">
            <a:extLst>
              <a:ext uri="{FF2B5EF4-FFF2-40B4-BE49-F238E27FC236}">
                <a16:creationId xmlns:a16="http://schemas.microsoft.com/office/drawing/2014/main" id="{FA9202D6-56BF-4A8E-87A6-F5837301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46" y="4074544"/>
            <a:ext cx="4103254" cy="25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684656"/>
      </p:ext>
    </p:extLst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870FC-7B15-DA16-14EF-F94AB45E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BDF32F-7831-44A1-AD58-1663F8C4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852545"/>
              </p:ext>
            </p:extLst>
          </p:nvPr>
        </p:nvGraphicFramePr>
        <p:xfrm>
          <a:off x="676933" y="1084933"/>
          <a:ext cx="7790134" cy="548641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603054">
                  <a:extLst>
                    <a:ext uri="{9D8B030D-6E8A-4147-A177-3AD203B41FA5}">
                      <a16:colId xmlns:a16="http://schemas.microsoft.com/office/drawing/2014/main" val="237207507"/>
                    </a:ext>
                  </a:extLst>
                </a:gridCol>
                <a:gridCol w="1248727">
                  <a:extLst>
                    <a:ext uri="{9D8B030D-6E8A-4147-A177-3AD203B41FA5}">
                      <a16:colId xmlns:a16="http://schemas.microsoft.com/office/drawing/2014/main" val="2636621477"/>
                    </a:ext>
                  </a:extLst>
                </a:gridCol>
                <a:gridCol w="1649119">
                  <a:extLst>
                    <a:ext uri="{9D8B030D-6E8A-4147-A177-3AD203B41FA5}">
                      <a16:colId xmlns:a16="http://schemas.microsoft.com/office/drawing/2014/main" val="528988650"/>
                    </a:ext>
                  </a:extLst>
                </a:gridCol>
                <a:gridCol w="1289234">
                  <a:extLst>
                    <a:ext uri="{9D8B030D-6E8A-4147-A177-3AD203B41FA5}">
                      <a16:colId xmlns:a16="http://schemas.microsoft.com/office/drawing/2014/main" val="1993597477"/>
                    </a:ext>
                  </a:extLst>
                </a:gridCol>
              </a:tblGrid>
              <a:tr h="382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Camp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Patients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Cataract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0556934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Dewalian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6765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432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51789038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Makhdoom Rasheed Multan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4691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509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4494216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Kanyat Khalil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14189901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</a:t>
                      </a:r>
                      <a:r>
                        <a:rPr lang="en-US" sz="2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Dhokri</a:t>
                      </a:r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Khushab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335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37642892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Kot </a:t>
                      </a:r>
                      <a:r>
                        <a:rPr lang="en-US" sz="2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Jattan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924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96840429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Marjan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93607693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Iqbal Nagar Sahiwal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96421825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Chak Sada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780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44499439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Rehra</a:t>
                      </a:r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Bagh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2494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79580815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Chajana Murree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5946313"/>
                  </a:ext>
                </a:extLst>
              </a:tr>
              <a:tr h="53146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2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22,030</a:t>
                      </a:r>
                      <a:endParaRPr lang="en-US" sz="2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1,189</a:t>
                      </a:r>
                      <a:endParaRPr lang="en-US" sz="2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7584408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127895C-B394-6A48-5BEE-7137DDB8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6096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/>
              <a:t>Summary (Jan – Dec 2024)</a:t>
            </a:r>
          </a:p>
        </p:txBody>
      </p:sp>
    </p:spTree>
    <p:extLst>
      <p:ext uri="{BB962C8B-B14F-4D97-AF65-F5344CB8AC3E}">
        <p14:creationId xmlns:p14="http://schemas.microsoft.com/office/powerpoint/2010/main" val="848512913"/>
      </p:ext>
    </p:extLst>
  </p:cSld>
  <p:clrMapOvr>
    <a:masterClrMapping/>
  </p:clrMapOvr>
  <p:transition>
    <p:plus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" y="2659559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 pitchFamily="34" charset="0"/>
              </a:rPr>
              <a:t>Provision of Clean Water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63657"/>
      </p:ext>
    </p:extLst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533400"/>
            <a:ext cx="8534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/>
              <a:t>Filtration/RO Plants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9ADAB5-DCA0-2E77-9EED-282A3A2BC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/>
          <a:stretch/>
        </p:blipFill>
        <p:spPr>
          <a:xfrm>
            <a:off x="267325" y="2209800"/>
            <a:ext cx="5376032" cy="353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CB6E9E-D5B1-AF07-97B0-B36BC34AF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7"/>
          <a:stretch/>
        </p:blipFill>
        <p:spPr>
          <a:xfrm>
            <a:off x="5715000" y="2438400"/>
            <a:ext cx="3200400" cy="30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92503"/>
      </p:ext>
    </p:extLst>
  </p:cSld>
  <p:clrMapOvr>
    <a:masterClrMapping/>
  </p:clrMapOvr>
  <p:transition>
    <p:plus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533400"/>
            <a:ext cx="8534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/>
              <a:t>“Water for Life” Project in Interior Sindh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534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0774"/>
      </p:ext>
    </p:extLst>
  </p:cSld>
  <p:clrMapOvr>
    <a:masterClrMapping/>
  </p:clrMapOvr>
  <p:transition>
    <p:plus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533400"/>
            <a:ext cx="8534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/>
              <a:t>“Water for Life” Project in Interior Sindh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5436"/>
            <a:ext cx="4267200" cy="277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76218"/>
            <a:ext cx="4191000" cy="2757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61706"/>
            <a:ext cx="4267200" cy="2420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4361705"/>
            <a:ext cx="4152900" cy="24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57966"/>
      </p:ext>
    </p:extLst>
  </p:cSld>
  <p:clrMapOvr>
    <a:masterClrMapping/>
  </p:clrMapOvr>
  <p:transition>
    <p:plus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Financial Health</a:t>
            </a:r>
          </a:p>
        </p:txBody>
      </p:sp>
    </p:spTree>
    <p:extLst>
      <p:ext uri="{BB962C8B-B14F-4D97-AF65-F5344CB8AC3E}">
        <p14:creationId xmlns:p14="http://schemas.microsoft.com/office/powerpoint/2010/main" val="1898508046"/>
      </p:ext>
    </p:extLst>
  </p:cSld>
  <p:clrMapOvr>
    <a:masterClrMapping/>
  </p:clrMapOvr>
  <p:transition>
    <p:plus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1A26F8-576F-136F-8EAD-3E10B1973539}"/>
              </a:ext>
            </a:extLst>
          </p:cNvPr>
          <p:cNvSpPr txBox="1"/>
          <p:nvPr/>
        </p:nvSpPr>
        <p:spPr>
          <a:xfrm>
            <a:off x="801378" y="838200"/>
            <a:ext cx="817117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Over the last three consecutive years, the Trust's expenses have risen by 35% to 40% annually, narrowing the Trust’s margin of safety.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This situation is becoming increasingly alarming due to:-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Growing number of patients.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Inflation, a sharp rise in the cost of medicine and equipment.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Need for renovation of old equipment.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Donors fatigue.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Reserves depletion due to Covid-19.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92048-720A-DE22-4400-21BB9E30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21" y="76200"/>
            <a:ext cx="7829550" cy="72525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Financial Health of the Trust</a:t>
            </a:r>
            <a:endParaRPr lang="en-US" sz="2700" dirty="0">
              <a:solidFill>
                <a:schemeClr val="bg1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07266"/>
      </p:ext>
    </p:extLst>
  </p:cSld>
  <p:clrMapOvr>
    <a:masterClrMapping/>
  </p:clrMapOvr>
  <p:transition>
    <p:plus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1FE4-7995-5AFF-4DA2-61C12A2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943625-0971-A4A3-6497-91F8B379F3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483681"/>
              </p:ext>
            </p:extLst>
          </p:nvPr>
        </p:nvGraphicFramePr>
        <p:xfrm>
          <a:off x="152400" y="1143000"/>
          <a:ext cx="8778240" cy="555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3652E7F-1E36-4599-1B02-D4A4D809EA65}"/>
              </a:ext>
            </a:extLst>
          </p:cNvPr>
          <p:cNvSpPr txBox="1">
            <a:spLocks/>
          </p:cNvSpPr>
          <p:nvPr/>
        </p:nvSpPr>
        <p:spPr>
          <a:xfrm>
            <a:off x="838200" y="161824"/>
            <a:ext cx="7829550" cy="838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chemeClr val="bg1"/>
                </a:solidFill>
              </a:rPr>
              <a:t>Inflow &amp; Out Flow 2020-2024</a:t>
            </a:r>
            <a:endParaRPr lang="en-US" sz="2700" dirty="0">
              <a:solidFill>
                <a:schemeClr val="bg1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13777"/>
      </p:ext>
    </p:extLst>
  </p:cSld>
  <p:clrMapOvr>
    <a:masterClrMapping/>
  </p:clrMapOvr>
  <p:transition>
    <p:plus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B2896-C3E8-E3EA-85C8-96B375EB4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F534-9BBE-CBAA-B816-E4B85693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21" y="189143"/>
            <a:ext cx="7829550" cy="72525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rtl="0">
              <a:defRPr lang="en-US" sz="2000" b="1" i="0" u="none" strike="noStrike" kern="1200" cap="none" spc="0" normalizeH="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i="0" u="none" strike="noStrike" kern="1200" cap="none" spc="0" normalizeH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Projected Inflow &amp; Out Flow 2025-2030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C2E6055-88AA-9A70-A40A-8BF3A5787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197785"/>
              </p:ext>
            </p:extLst>
          </p:nvPr>
        </p:nvGraphicFramePr>
        <p:xfrm>
          <a:off x="461705" y="1371600"/>
          <a:ext cx="8220590" cy="4791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3313787"/>
      </p:ext>
    </p:extLst>
  </p:cSld>
  <p:clrMapOvr>
    <a:masterClrMapping/>
  </p:clrMapOvr>
  <p:transition>
    <p:plus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يَسْأَلُونَكَ مَاذَا يُنفِقُونَ قُلِ الْعَفْوَ (سورۃ البقرۃ.jpg"/>
          <p:cNvPicPr>
            <a:picLocks noChangeAspect="1"/>
          </p:cNvPicPr>
          <p:nvPr/>
        </p:nvPicPr>
        <p:blipFill rotWithShape="1">
          <a:blip r:embed="rId2"/>
          <a:srcRect t="12222" b="18889"/>
          <a:stretch/>
        </p:blipFill>
        <p:spPr>
          <a:xfrm>
            <a:off x="457200" y="1828800"/>
            <a:ext cx="8229600" cy="4724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HOW YOU CAN HELP</a:t>
            </a:r>
          </a:p>
        </p:txBody>
      </p:sp>
    </p:spTree>
  </p:cSld>
  <p:clrMapOvr>
    <a:masterClrMapping/>
  </p:clrMapOvr>
  <p:transition>
    <p:plu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8229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Financial Control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469410"/>
            <a:ext cx="8534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Audit by KPMG,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BDO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Ebrahim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Ameer Alam Khan &amp; Co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Chartered Accountants.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Audit in UK by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King &amp; King 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Morgan Reach 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Chartered Accountants.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Income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Tax Exemption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Donations.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Minimum Staff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Senior Management –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 Volunteers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ransition spd="med"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21920"/>
            <a:ext cx="8229600" cy="109728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/>
              <a:t>Golden Words Engraved on the Grave Stone of Muhammad Ali </a:t>
            </a:r>
            <a:r>
              <a:rPr lang="en-US" sz="2800" b="1" dirty="0" err="1"/>
              <a:t>Killay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96EFD-6B8D-4DC0-B85F-469C7295A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35895" r="14286" b="42064"/>
          <a:stretch/>
        </p:blipFill>
        <p:spPr>
          <a:xfrm>
            <a:off x="1600200" y="1295400"/>
            <a:ext cx="5638800" cy="365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720" y="5074920"/>
            <a:ext cx="7528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6600"/>
                </a:solidFill>
              </a:rPr>
              <a:t>“SERVICE TO OTHERS IS THE RENT YOU PAY FOR YOUR ROOM IN HEAVEN”</a:t>
            </a:r>
          </a:p>
        </p:txBody>
      </p:sp>
    </p:spTree>
    <p:extLst>
      <p:ext uri="{BB962C8B-B14F-4D97-AF65-F5344CB8AC3E}">
        <p14:creationId xmlns:p14="http://schemas.microsoft.com/office/powerpoint/2010/main" val="1662688592"/>
      </p:ext>
    </p:extLst>
  </p:cSld>
  <p:clrMapOvr>
    <a:masterClrMapping/>
  </p:clrMapOvr>
  <p:transition>
    <p:plus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1447800" y="1828800"/>
            <a:ext cx="66294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Donations Exempted from Income Tax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HOW YOU CAN HELP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C2870B-45AD-A5BE-1E7A-773E72161D75}"/>
              </a:ext>
            </a:extLst>
          </p:cNvPr>
          <p:cNvSpPr txBox="1"/>
          <p:nvPr/>
        </p:nvSpPr>
        <p:spPr>
          <a:xfrm>
            <a:off x="926098" y="4406162"/>
            <a:ext cx="8979902" cy="1882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Adopt a Signature Medical Centre (Yearly)	 	37-42</a:t>
            </a:r>
            <a:r>
              <a:rPr lang="en-US" sz="2000" b="1" baseline="0" dirty="0">
                <a:solidFill>
                  <a:srgbClr val="002060"/>
                </a:solidFill>
              </a:rPr>
              <a:t> million</a:t>
            </a:r>
            <a:endParaRPr lang="en-US" sz="20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Adopt a Medical Centre  (Yearly) 				17</a:t>
            </a:r>
            <a:r>
              <a:rPr lang="en-US" sz="2000" b="1" baseline="0" dirty="0">
                <a:solidFill>
                  <a:srgbClr val="002060"/>
                </a:solidFill>
              </a:rPr>
              <a:t>-19 million</a:t>
            </a:r>
            <a:endParaRPr lang="en-US" sz="20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Static Dispensary (Yearly)							6.8 – 7.8 million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Mobile Dispensary (Yearly)						4.7 – 5.4 million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199F30-341B-F64B-FC6C-D6A02738B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87481"/>
            <a:ext cx="2059898" cy="15228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C3EA93-CB45-71C7-0ED6-875319C70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87481"/>
            <a:ext cx="2590800" cy="1522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9FE983-FCF3-82A5-2C93-B7D9EA9B0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87481"/>
            <a:ext cx="2030486" cy="1522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A01BBE-257D-F6BB-5FAA-AD5C941C2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787482"/>
            <a:ext cx="2030486" cy="15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62599"/>
      </p:ext>
    </p:extLst>
  </p:cSld>
  <p:clrMapOvr>
    <a:masterClrMapping/>
  </p:clrMapOvr>
  <p:transition>
    <p:plus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HOW YOU CAN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E7C6C-ADB4-5CA7-70FD-0A131552D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33600"/>
            <a:ext cx="2041256" cy="1714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305263-615F-B74E-8338-270211BA9134}"/>
              </a:ext>
            </a:extLst>
          </p:cNvPr>
          <p:cNvSpPr txBox="1"/>
          <p:nvPr/>
        </p:nvSpPr>
        <p:spPr>
          <a:xfrm>
            <a:off x="1447800" y="4074855"/>
            <a:ext cx="7620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Fabricated: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pPr rtl="0"/>
            <a:r>
              <a:rPr lang="en-US" sz="2000" b="1" dirty="0">
                <a:solidFill>
                  <a:srgbClr val="002060"/>
                </a:solidFill>
              </a:rPr>
              <a:t>Suzuki/</a:t>
            </a:r>
            <a:r>
              <a:rPr lang="en-US" sz="2000" b="1" dirty="0" err="1">
                <a:solidFill>
                  <a:srgbClr val="002060"/>
                </a:solidFill>
              </a:rPr>
              <a:t>FAW</a:t>
            </a:r>
            <a:r>
              <a:rPr lang="en-US" sz="2000" b="1" dirty="0">
                <a:solidFill>
                  <a:srgbClr val="002060"/>
                </a:solidFill>
              </a:rPr>
              <a:t> 					2.5 – 2.8 </a:t>
            </a:r>
            <a:r>
              <a:rPr lang="en-US" sz="2000" b="1" baseline="0" dirty="0">
                <a:solidFill>
                  <a:srgbClr val="002060"/>
                </a:solidFill>
              </a:rPr>
              <a:t>million</a:t>
            </a:r>
          </a:p>
          <a:p>
            <a:pPr rtl="0"/>
            <a:r>
              <a:rPr lang="en-US" sz="2000" b="1" dirty="0">
                <a:solidFill>
                  <a:srgbClr val="002060"/>
                </a:solidFill>
              </a:rPr>
              <a:t>Toyota Hilux					8.6 – 10.2 million</a:t>
            </a:r>
          </a:p>
          <a:p>
            <a:pPr rtl="0"/>
            <a:r>
              <a:rPr lang="en-US" sz="2000" b="1" baseline="0" dirty="0">
                <a:solidFill>
                  <a:srgbClr val="002060"/>
                </a:solidFill>
              </a:rPr>
              <a:t>Hyundai						4.8 million</a:t>
            </a:r>
            <a:endParaRPr lang="en-US" sz="2000" b="1" dirty="0">
              <a:solidFill>
                <a:srgbClr val="002060"/>
              </a:solidFill>
            </a:endParaRPr>
          </a:p>
          <a:p>
            <a:pPr rtl="0"/>
            <a:r>
              <a:rPr lang="en-US" sz="2000" b="1" dirty="0">
                <a:solidFill>
                  <a:srgbClr val="002060"/>
                </a:solidFill>
              </a:rPr>
              <a:t>Prince (Chinese)				3.5 million</a:t>
            </a:r>
            <a:endParaRPr lang="en-US" sz="2000" b="1" baseline="0" dirty="0">
              <a:solidFill>
                <a:srgbClr val="002060"/>
              </a:solidFill>
            </a:endParaRPr>
          </a:p>
          <a:p>
            <a:pPr rtl="0"/>
            <a:r>
              <a:rPr lang="en-US" sz="2000" b="1" u="sng" baseline="0" dirty="0"/>
              <a:t>Branded: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Toyota </a:t>
            </a:r>
            <a:r>
              <a:rPr kumimoji="0" lang="en-US" sz="2000" b="1" kern="1200" dirty="0" err="1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Hiace</a:t>
            </a: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 High Roof	14 – 16.5 million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Toyota </a:t>
            </a:r>
            <a:r>
              <a:rPr kumimoji="0" lang="en-US" sz="2000" b="1" kern="1200" dirty="0" err="1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Hiace</a:t>
            </a: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 low Roof		12.3 – 14.8 million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31CA97-E691-7ED8-7037-578E1C040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33600"/>
            <a:ext cx="2041256" cy="1714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2A40F3-ADC4-E90A-F901-4BC4AA856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2041256" cy="1714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D44D23-D40A-D18D-DBCC-EB26D97537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44" y="2133600"/>
            <a:ext cx="2041256" cy="17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19702"/>
      </p:ext>
    </p:extLst>
  </p:cSld>
  <p:clrMapOvr>
    <a:masterClrMapping/>
  </p:clrMapOvr>
  <p:transition>
    <p:plus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HOW YOU CAN HELP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1A834-E225-A073-8720-D2FAD66D4700}"/>
              </a:ext>
            </a:extLst>
          </p:cNvPr>
          <p:cNvSpPr txBox="1"/>
          <p:nvPr/>
        </p:nvSpPr>
        <p:spPr>
          <a:xfrm>
            <a:off x="1524000" y="3657600"/>
            <a:ext cx="6781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baseline="0" dirty="0"/>
              <a:t>Medical Equipment:</a:t>
            </a:r>
          </a:p>
          <a:p>
            <a:pPr lvl="0" rtl="0"/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Lab 							Rs. 8.3 million</a:t>
            </a:r>
          </a:p>
          <a:p>
            <a:pPr lvl="0"/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X-Ray Machine Processor		Rs. 13 – 14.3 million</a:t>
            </a:r>
          </a:p>
          <a:p>
            <a:pPr lvl="0"/>
            <a:r>
              <a:rPr lang="en-US" sz="2000" b="1" baseline="0" dirty="0">
                <a:solidFill>
                  <a:srgbClr val="002060"/>
                </a:solidFill>
              </a:rPr>
              <a:t>Eye Equipment 				</a:t>
            </a: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Rs. 6 – 6.9 million</a:t>
            </a:r>
          </a:p>
          <a:p>
            <a:pPr lvl="0"/>
            <a:r>
              <a:rPr lang="en-US" sz="2000" b="1" baseline="0" dirty="0">
                <a:solidFill>
                  <a:srgbClr val="002060"/>
                </a:solidFill>
              </a:rPr>
              <a:t>Dental Unit</a:t>
            </a:r>
            <a:r>
              <a:rPr lang="en-US" sz="2000" b="1" dirty="0">
                <a:solidFill>
                  <a:srgbClr val="002060"/>
                </a:solidFill>
              </a:rPr>
              <a:t>						</a:t>
            </a: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Rs. </a:t>
            </a:r>
            <a:r>
              <a:rPr lang="en-US" sz="2000" b="1" dirty="0">
                <a:solidFill>
                  <a:srgbClr val="002060"/>
                </a:solidFill>
              </a:rPr>
              <a:t>1.9 – 2.2 </a:t>
            </a: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 million</a:t>
            </a:r>
          </a:p>
          <a:p>
            <a:pPr lvl="0"/>
            <a:r>
              <a:rPr lang="en-US" sz="2000" b="1" baseline="0" dirty="0">
                <a:solidFill>
                  <a:srgbClr val="002060"/>
                </a:solidFill>
              </a:rPr>
              <a:t>Physiotherapy Equipment		</a:t>
            </a: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Rs. </a:t>
            </a:r>
            <a:r>
              <a:rPr lang="en-US" sz="2000" b="1" baseline="0" dirty="0">
                <a:solidFill>
                  <a:srgbClr val="002060"/>
                </a:solidFill>
              </a:rPr>
              <a:t>5 – 6 </a:t>
            </a: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 million</a:t>
            </a:r>
          </a:p>
          <a:p>
            <a:pPr lvl="0"/>
            <a:r>
              <a:rPr lang="en-US" sz="2000" b="1" baseline="0" dirty="0">
                <a:solidFill>
                  <a:srgbClr val="002060"/>
                </a:solidFill>
              </a:rPr>
              <a:t>Filtration Plant					</a:t>
            </a:r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Rs. </a:t>
            </a:r>
            <a:r>
              <a:rPr lang="en-US" sz="2000" b="1" baseline="0" dirty="0">
                <a:solidFill>
                  <a:srgbClr val="002060"/>
                </a:solidFill>
              </a:rPr>
              <a:t>1.5 – 1.8 million</a:t>
            </a:r>
          </a:p>
          <a:p>
            <a:pPr lvl="0"/>
            <a:r>
              <a:rPr kumimoji="0" lang="en-US" sz="20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RO Plant						Rs. 1 </a:t>
            </a:r>
            <a:r>
              <a:rPr lang="en-US" sz="2000" b="1" dirty="0">
                <a:solidFill>
                  <a:srgbClr val="002060"/>
                </a:solidFill>
              </a:rPr>
              <a:t>million</a:t>
            </a:r>
            <a:endParaRPr kumimoji="0" lang="en-US" sz="2000" b="1" kern="1200" baseline="0" dirty="0">
              <a:solidFill>
                <a:srgbClr val="002060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BC34B3-0DEA-7FF6-3337-0881B0D59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35744"/>
            <a:ext cx="2654678" cy="1493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601BD9-8A82-3863-D542-03E6B565D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5744"/>
            <a:ext cx="2654678" cy="1493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7F9A4D-AED2-CCD4-26B6-5DA824FE8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22" y="1943746"/>
            <a:ext cx="2654678" cy="14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23643"/>
      </p:ext>
    </p:extLst>
  </p:cSld>
  <p:clrMapOvr>
    <a:masterClrMapping/>
  </p:clrMapOvr>
  <p:transition>
    <p:plus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1447800" y="1828800"/>
            <a:ext cx="66294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Donations Exempted from Income Tax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14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HOW YOU CAN HELP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D284D-0979-049E-4D70-DC53F6661DD4}"/>
              </a:ext>
            </a:extLst>
          </p:cNvPr>
          <p:cNvSpPr txBox="1"/>
          <p:nvPr/>
        </p:nvSpPr>
        <p:spPr>
          <a:xfrm>
            <a:off x="5067300" y="2438400"/>
            <a:ext cx="3869436" cy="334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By donating your Zakat,</a:t>
            </a:r>
            <a:r>
              <a:rPr lang="en-US" sz="2400" b="1" baseline="0" dirty="0">
                <a:solidFill>
                  <a:srgbClr val="002060"/>
                </a:solidFill>
              </a:rPr>
              <a:t> Sadaqat or Charity to</a:t>
            </a:r>
          </a:p>
          <a:p>
            <a:pPr>
              <a:lnSpc>
                <a:spcPct val="150000"/>
              </a:lnSpc>
            </a:pPr>
            <a:r>
              <a:rPr lang="en-US" sz="2400" b="1" baseline="0" dirty="0">
                <a:solidFill>
                  <a:srgbClr val="002060"/>
                </a:solidFill>
              </a:rPr>
              <a:t>Al-Mustafa Trust on a regular basis for the treatment of needy people.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1A4163-4FC2-ABB2-F111-8FDADF953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4" y="2614612"/>
            <a:ext cx="4541520" cy="361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70747"/>
      </p:ext>
    </p:extLst>
  </p:cSld>
  <p:clrMapOvr>
    <a:masterClrMapping/>
  </p:clrMapOvr>
  <p:transition>
    <p:plus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CB197-878E-052B-9885-220ACA2E9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/>
          <a:stretch/>
        </p:blipFill>
        <p:spPr>
          <a:xfrm>
            <a:off x="152400" y="1706246"/>
            <a:ext cx="8991600" cy="344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4349"/>
      </p:ext>
    </p:extLst>
  </p:cSld>
  <p:clrMapOvr>
    <a:masterClrMapping/>
  </p:clrMapOvr>
  <p:transition>
    <p:plus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96C873-FCA8-4FF4-920F-BCC0D1987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77840"/>
      </p:ext>
    </p:extLst>
  </p:cSld>
  <p:clrMapOvr>
    <a:masterClrMapping/>
  </p:clrMapOvr>
  <p:transition>
    <p:plus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05098"/>
      </p:ext>
    </p:extLst>
  </p:cSld>
  <p:clrMapOvr>
    <a:masterClrMapping/>
  </p:clrMapOvr>
  <p:transition>
    <p:plus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761037"/>
      </p:ext>
    </p:extLst>
  </p:cSld>
  <p:clrMapOvr>
    <a:masterClrMapping/>
  </p:clrMapOvr>
  <p:transition>
    <p:plus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919" y="152400"/>
            <a:ext cx="5872163" cy="54394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Expenditure Breakdown</a:t>
            </a:r>
            <a:endParaRPr lang="en-US" sz="2025" dirty="0">
              <a:solidFill>
                <a:schemeClr val="tx1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2FA734C-38DA-4B27-0753-861A12AA4D1F}"/>
              </a:ext>
            </a:extLst>
          </p:cNvPr>
          <p:cNvGraphicFramePr>
            <a:graphicFrameLocks noGrp="1"/>
          </p:cNvGraphicFramePr>
          <p:nvPr/>
        </p:nvGraphicFramePr>
        <p:xfrm>
          <a:off x="521298" y="1143000"/>
          <a:ext cx="8101403" cy="505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5851">
                  <a:extLst>
                    <a:ext uri="{9D8B030D-6E8A-4147-A177-3AD203B41FA5}">
                      <a16:colId xmlns:a16="http://schemas.microsoft.com/office/drawing/2014/main" val="2191710474"/>
                    </a:ext>
                  </a:extLst>
                </a:gridCol>
                <a:gridCol w="1792288">
                  <a:extLst>
                    <a:ext uri="{9D8B030D-6E8A-4147-A177-3AD203B41FA5}">
                      <a16:colId xmlns:a16="http://schemas.microsoft.com/office/drawing/2014/main" val="2863040973"/>
                    </a:ext>
                  </a:extLst>
                </a:gridCol>
                <a:gridCol w="1933576">
                  <a:extLst>
                    <a:ext uri="{9D8B030D-6E8A-4147-A177-3AD203B41FA5}">
                      <a16:colId xmlns:a16="http://schemas.microsoft.com/office/drawing/2014/main" val="1793228070"/>
                    </a:ext>
                  </a:extLst>
                </a:gridCol>
                <a:gridCol w="749688">
                  <a:extLst>
                    <a:ext uri="{9D8B030D-6E8A-4147-A177-3AD203B41FA5}">
                      <a16:colId xmlns:a16="http://schemas.microsoft.com/office/drawing/2014/main" val="970889308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Expenses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Subtotal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Grand Total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2245144961"/>
                  </a:ext>
                </a:extLst>
              </a:tr>
              <a:tr h="21288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 Expenses</a:t>
                      </a:r>
                    </a:p>
                  </a:txBody>
                  <a:tcPr marL="7144" marR="7144" marT="7144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8557558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Salaries Exp-</a:t>
                      </a:r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ParaMedics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     176,557,893 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2404930721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Medical/</a:t>
                      </a:r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Ambu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Exp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272,206,830</a:t>
                      </a:r>
                      <a:endParaRPr lang="x-none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47%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3867182362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00" b="1" i="0" u="none" strike="noStrike" dirty="0">
                          <a:solidFill>
                            <a:srgbClr val="0000FF"/>
                          </a:solidFill>
                          <a:effectLst/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1000" b="1" i="0" u="none" strike="noStrike" dirty="0">
                          <a:solidFill>
                            <a:srgbClr val="0000FF"/>
                          </a:solidFill>
                          <a:effectLst/>
                          <a:latin typeface="Century Gothic" panose="020B0502020202020204" pitchFamily="34" charset="0"/>
                        </a:rPr>
                        <a:t>    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488</a:t>
                      </a:r>
                      <a:r>
                        <a:rPr lang="x-none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764</a:t>
                      </a:r>
                      <a:r>
                        <a:rPr lang="x-none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723</a:t>
                      </a:r>
                      <a:r>
                        <a:rPr lang="x-none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77%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4247967489"/>
                  </a:ext>
                </a:extLst>
              </a:tr>
              <a:tr h="21288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Admin Expenses</a:t>
                      </a:r>
                    </a:p>
                  </a:txBody>
                  <a:tcPr marL="7144" marR="7144" marT="7144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55354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Salaries Exp-Management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         4,325,700 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0.7%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1978626186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Salaries Exp-Admin staff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       59,883,962 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966012406"/>
                  </a:ext>
                </a:extLst>
              </a:tr>
              <a:tr h="830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Trust Overhead Expenses</a:t>
                      </a: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i.e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Vehicles Repair, </a:t>
                      </a:r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Fuel,Repairs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&amp; Maintenance, Travelling </a:t>
                      </a:r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etc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       68,056,152 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2422622818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       132,265,814 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4265388131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 Expenditure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       581,030,537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3957168382"/>
                  </a:ext>
                </a:extLst>
              </a:tr>
              <a:tr h="21288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Salaries Expenses</a:t>
                      </a:r>
                    </a:p>
                  </a:txBody>
                  <a:tcPr marL="7144" marR="7144" marT="7144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132962619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Salaries Exp-</a:t>
                      </a:r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ParaMedics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176,557,893 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73%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4200930991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Salaries Exp-Management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4,325,700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1764470289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Salaries Exp-Admin staff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59,883,962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195217196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240,767,555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1324705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296813"/>
      </p:ext>
    </p:extLst>
  </p:cSld>
  <p:clrMapOvr>
    <a:masterClrMapping/>
  </p:clrMapOvr>
  <p:transition>
    <p:plu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/>
              <a:t>Al Mustafa Charitable Trust UK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618595"/>
            <a:ext cx="8229600" cy="3559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el"/>
              </a:rPr>
              <a:t>King &amp; King Chartered Accountant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el"/>
              </a:rPr>
              <a:t>Extract from Report of the Trust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b="1" i="1" dirty="0">
                <a:solidFill>
                  <a:srgbClr val="002060"/>
                </a:solidFill>
              </a:rPr>
              <a:t>7. Employees</a:t>
            </a:r>
          </a:p>
          <a:p>
            <a:endParaRPr lang="en-US" sz="2400" b="1" i="1" dirty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7030A0"/>
                </a:solidFill>
              </a:rPr>
              <a:t>	</a:t>
            </a:r>
            <a:r>
              <a:rPr lang="en-US" sz="2400" b="1" i="1" dirty="0">
                <a:solidFill>
                  <a:srgbClr val="FF0000"/>
                </a:solidFill>
              </a:rPr>
              <a:t>“No salaries or wages have been paid to employees, including the Trustees, during the year”</a:t>
            </a:r>
          </a:p>
        </p:txBody>
      </p:sp>
    </p:spTree>
    <p:extLst>
      <p:ext uri="{BB962C8B-B14F-4D97-AF65-F5344CB8AC3E}">
        <p14:creationId xmlns:p14="http://schemas.microsoft.com/office/powerpoint/2010/main" val="2782549267"/>
      </p:ext>
    </p:extLst>
  </p:cSld>
  <p:clrMapOvr>
    <a:masterClrMapping/>
  </p:clrMapOvr>
  <p:transition spd="med"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1A26F8-576F-136F-8EAD-3E10B1973539}"/>
              </a:ext>
            </a:extLst>
          </p:cNvPr>
          <p:cNvSpPr txBox="1"/>
          <p:nvPr/>
        </p:nvSpPr>
        <p:spPr>
          <a:xfrm>
            <a:off x="801378" y="914400"/>
            <a:ext cx="817117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The gap between income and expenses is on the increase:-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Rs 35 million in 2022.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400" b="1" dirty="0"/>
              <a:t>Rs 41 million in 2023.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400" b="1" dirty="0"/>
              <a:t>Rs 49 million in 2024.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2400" b="1" dirty="0"/>
              <a:t>Projected for 2025 to exceed Rs 60 million per month.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92048-720A-DE22-4400-21BB9E30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21" y="76200"/>
            <a:ext cx="7829550" cy="72525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Financial Health of the Trust</a:t>
            </a:r>
            <a:endParaRPr lang="en-US" sz="2700" dirty="0">
              <a:solidFill>
                <a:schemeClr val="bg1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49AC3F-A98E-B19F-5B16-AB370285581A}"/>
              </a:ext>
            </a:extLst>
          </p:cNvPr>
          <p:cNvGraphicFramePr>
            <a:graphicFrameLocks noGrp="1"/>
          </p:cNvGraphicFramePr>
          <p:nvPr/>
        </p:nvGraphicFramePr>
        <p:xfrm>
          <a:off x="869775" y="4565777"/>
          <a:ext cx="7680642" cy="1347343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618932">
                  <a:extLst>
                    <a:ext uri="{9D8B030D-6E8A-4147-A177-3AD203B41FA5}">
                      <a16:colId xmlns:a16="http://schemas.microsoft.com/office/drawing/2014/main" val="1814182260"/>
                    </a:ext>
                  </a:extLst>
                </a:gridCol>
                <a:gridCol w="2428558">
                  <a:extLst>
                    <a:ext uri="{9D8B030D-6E8A-4147-A177-3AD203B41FA5}">
                      <a16:colId xmlns:a16="http://schemas.microsoft.com/office/drawing/2014/main" val="1387125742"/>
                    </a:ext>
                  </a:extLst>
                </a:gridCol>
                <a:gridCol w="2630170">
                  <a:extLst>
                    <a:ext uri="{9D8B030D-6E8A-4147-A177-3AD203B41FA5}">
                      <a16:colId xmlns:a16="http://schemas.microsoft.com/office/drawing/2014/main" val="86695023"/>
                    </a:ext>
                  </a:extLst>
                </a:gridCol>
                <a:gridCol w="1002982">
                  <a:extLst>
                    <a:ext uri="{9D8B030D-6E8A-4147-A177-3AD203B41FA5}">
                      <a16:colId xmlns:a16="http://schemas.microsoft.com/office/drawing/2014/main" val="4019295190"/>
                    </a:ext>
                  </a:extLst>
                </a:gridCol>
              </a:tblGrid>
              <a:tr h="15240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Manpower</a:t>
                      </a: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793017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Medical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Paramedical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Administrative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Total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97325250"/>
                  </a:ext>
                </a:extLst>
              </a:tr>
              <a:tr h="2357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237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864833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59605"/>
      </p:ext>
    </p:extLst>
  </p:cSld>
  <p:clrMapOvr>
    <a:masterClrMapping/>
  </p:clrMapOvr>
  <p:transition>
    <p:plus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1A26F8-576F-136F-8EAD-3E10B1973539}"/>
              </a:ext>
            </a:extLst>
          </p:cNvPr>
          <p:cNvSpPr txBox="1"/>
          <p:nvPr/>
        </p:nvSpPr>
        <p:spPr>
          <a:xfrm>
            <a:off x="801378" y="914400"/>
            <a:ext cx="8171172" cy="611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Over the last three consecutive years, the Trust's expenses have risen by approximately 35% to 40% narrowing the Trust’s margin of safety.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This situation is becoming increasingly alarming due to:-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Growing number of patients.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Inflation, a sharp rise in the cost of medicine and equipment.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These pressures underscore the need for enhanced financial management and resource mobilization.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92048-720A-DE22-4400-21BB9E30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21" y="76200"/>
            <a:ext cx="7829550" cy="72525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Financial Health of the Trust</a:t>
            </a:r>
            <a:endParaRPr lang="en-US" sz="2700" dirty="0">
              <a:solidFill>
                <a:schemeClr val="bg1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68003"/>
      </p:ext>
    </p:extLst>
  </p:cSld>
  <p:clrMapOvr>
    <a:masterClrMapping/>
  </p:clrMapOvr>
  <p:transition>
    <p:plus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7E018D-06A4-CFEA-391A-004CC7DCC80B}"/>
              </a:ext>
            </a:extLst>
          </p:cNvPr>
          <p:cNvGraphicFramePr>
            <a:graphicFrameLocks/>
          </p:cNvGraphicFramePr>
          <p:nvPr/>
        </p:nvGraphicFramePr>
        <p:xfrm>
          <a:off x="410765" y="1066800"/>
          <a:ext cx="8733235" cy="500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6D7009E-05EC-F3E1-71DA-7995CF63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21" y="238593"/>
            <a:ext cx="7829550" cy="72525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Financial Health of the Trust</a:t>
            </a:r>
            <a:endParaRPr lang="en-US" sz="2700" dirty="0">
              <a:solidFill>
                <a:schemeClr val="bg1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76472"/>
      </p:ext>
    </p:extLst>
  </p:cSld>
  <p:clrMapOvr>
    <a:masterClrMapping/>
  </p:clrMapOvr>
  <p:transition>
    <p:plus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5F06857-A583-C2B2-2E01-F0C80B577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7AA8-B92A-914A-4C1F-B5BD62AF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304800"/>
            <a:ext cx="6400800" cy="6286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/>
              <a:t>Flood Relief Summary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B6C899-B43A-EF60-5758-DFCA3E31747E}"/>
              </a:ext>
            </a:extLst>
          </p:cNvPr>
          <p:cNvGraphicFramePr>
            <a:graphicFrameLocks noGrp="1"/>
          </p:cNvGraphicFramePr>
          <p:nvPr/>
        </p:nvGraphicFramePr>
        <p:xfrm>
          <a:off x="342899" y="1399072"/>
          <a:ext cx="8458200" cy="515412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485754">
                  <a:extLst>
                    <a:ext uri="{9D8B030D-6E8A-4147-A177-3AD203B41FA5}">
                      <a16:colId xmlns:a16="http://schemas.microsoft.com/office/drawing/2014/main" val="979911870"/>
                    </a:ext>
                  </a:extLst>
                </a:gridCol>
                <a:gridCol w="1343159">
                  <a:extLst>
                    <a:ext uri="{9D8B030D-6E8A-4147-A177-3AD203B41FA5}">
                      <a16:colId xmlns:a16="http://schemas.microsoft.com/office/drawing/2014/main" val="1814182260"/>
                    </a:ext>
                  </a:extLst>
                </a:gridCol>
                <a:gridCol w="1344668">
                  <a:extLst>
                    <a:ext uri="{9D8B030D-6E8A-4147-A177-3AD203B41FA5}">
                      <a16:colId xmlns:a16="http://schemas.microsoft.com/office/drawing/2014/main" val="1387125742"/>
                    </a:ext>
                  </a:extLst>
                </a:gridCol>
                <a:gridCol w="1344668">
                  <a:extLst>
                    <a:ext uri="{9D8B030D-6E8A-4147-A177-3AD203B41FA5}">
                      <a16:colId xmlns:a16="http://schemas.microsoft.com/office/drawing/2014/main" val="86695023"/>
                    </a:ext>
                  </a:extLst>
                </a:gridCol>
                <a:gridCol w="1323526">
                  <a:extLst>
                    <a:ext uri="{9D8B030D-6E8A-4147-A177-3AD203B41FA5}">
                      <a16:colId xmlns:a16="http://schemas.microsoft.com/office/drawing/2014/main" val="4019295190"/>
                    </a:ext>
                  </a:extLst>
                </a:gridCol>
                <a:gridCol w="1616425">
                  <a:extLst>
                    <a:ext uri="{9D8B030D-6E8A-4147-A177-3AD203B41FA5}">
                      <a16:colId xmlns:a16="http://schemas.microsoft.com/office/drawing/2014/main" val="691745884"/>
                    </a:ext>
                  </a:extLst>
                </a:gridCol>
              </a:tblGrid>
              <a:tr h="6137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Items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Baluchistan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(Million)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Punjab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(Million)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KPK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(Million)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Sind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(Million)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(Million)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97325250"/>
                  </a:ext>
                </a:extLst>
              </a:tr>
              <a:tr h="9729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Medicines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4.8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14.65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864833628"/>
                  </a:ext>
                </a:extLst>
              </a:tr>
              <a:tr h="8012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Rations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0.98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4.78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514452974"/>
                  </a:ext>
                </a:extLst>
              </a:tr>
              <a:tr h="820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Cloths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19094348"/>
                  </a:ext>
                </a:extLst>
              </a:tr>
              <a:tr h="820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Houses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22812768"/>
                  </a:ext>
                </a:extLst>
              </a:tr>
              <a:tr h="11255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7.8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2.01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1.12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19.3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30.23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58923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577538"/>
      </p:ext>
    </p:extLst>
  </p:cSld>
  <p:clrMapOvr>
    <a:masterClrMapping/>
  </p:clrMapOvr>
  <p:transition>
    <p:plus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Comparative Data of Services</a:t>
            </a:r>
            <a:br>
              <a:rPr lang="en-US" sz="2000" b="1" dirty="0">
                <a:latin typeface="Calibri" pitchFamily="34" charset="0"/>
                <a:cs typeface="Calibri" pitchFamily="34" charset="0"/>
              </a:rPr>
            </a:br>
            <a:r>
              <a:rPr lang="en-US" sz="2000" b="1" dirty="0">
                <a:latin typeface="Calibri" pitchFamily="34" charset="0"/>
                <a:cs typeface="Calibri" pitchFamily="34" charset="0"/>
              </a:rPr>
              <a:t>2015-2024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69686"/>
              </p:ext>
            </p:extLst>
          </p:nvPr>
        </p:nvGraphicFramePr>
        <p:xfrm>
          <a:off x="228600" y="1066800"/>
          <a:ext cx="8763000" cy="5520654"/>
        </p:xfrm>
        <a:graphic>
          <a:graphicData uri="http://schemas.openxmlformats.org/drawingml/2006/table">
            <a:tbl>
              <a:tblPr/>
              <a:tblGrid>
                <a:gridCol w="1828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7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72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72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Medical Centers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Patients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Lab Tests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Ultra </a:t>
                      </a:r>
                    </a:p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Sound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X-Ray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Cataract</a:t>
                      </a:r>
                    </a:p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Physio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Therapy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Dental</a:t>
                      </a:r>
                    </a:p>
                    <a:p>
                      <a:pPr algn="ctr" fontAlgn="ctr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sng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ECG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0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266273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40452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5853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5589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464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5970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6380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1150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365922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48995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5904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5545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7306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2898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1442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0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Calibri"/>
                        </a:rPr>
                        <a:t>542455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71637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9695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6204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311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10252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9374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1694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6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677986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88718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13896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7132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9918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6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942605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88460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11131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4403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18781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19489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816591</a:t>
                      </a:r>
                      <a:endParaRPr lang="en-US" sz="16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64519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6634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19219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16136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1592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990116"/>
                  </a:ext>
                </a:extLst>
              </a:tr>
              <a:tr h="4986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1057107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81445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13687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4959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2087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25690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24175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1355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545525"/>
                  </a:ext>
                </a:extLst>
              </a:tr>
              <a:tr h="3370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1348019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99177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15449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32851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681133"/>
                  </a:ext>
                </a:extLst>
              </a:tr>
              <a:tr h="3370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1590794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103954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35669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37344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324672"/>
                  </a:ext>
                </a:extLst>
              </a:tr>
              <a:tr h="33702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Beneficiaries in 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1856077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129867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465872"/>
                  </a:ext>
                </a:extLst>
              </a:tr>
              <a:tr h="4986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G.Total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9463829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144703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163782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531565"/>
      </p:ext>
    </p:extLst>
  </p:cSld>
  <p:clrMapOvr>
    <a:masterClrMapping/>
  </p:clrMapOvr>
  <p:transition>
    <p:plus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8229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/>
              <a:t>Organization of the Trust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490008"/>
            <a:ext cx="9067800" cy="4859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Council of Trustees   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Board of Directors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Executive Committee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Board of Management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Project Management Committee</a:t>
            </a:r>
          </a:p>
        </p:txBody>
      </p:sp>
    </p:spTree>
    <p:extLst>
      <p:ext uri="{BB962C8B-B14F-4D97-AF65-F5344CB8AC3E}">
        <p14:creationId xmlns:p14="http://schemas.microsoft.com/office/powerpoint/2010/main" val="3291429099"/>
      </p:ext>
    </p:extLst>
  </p:cSld>
  <p:clrMapOvr>
    <a:masterClrMapping/>
  </p:clrMapOvr>
  <p:transition spd="med">
    <p:zo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992DE-745F-DECA-8883-9B402CDDB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8873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endParaRPr lang="en-US" sz="2400" b="1" dirty="0"/>
          </a:p>
          <a:p>
            <a:pPr marL="109728" indent="0">
              <a:buNone/>
            </a:pPr>
            <a:r>
              <a:rPr lang="en-US" sz="3000" b="1" u="sng" dirty="0"/>
              <a:t>Facilities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Gen </a:t>
            </a:r>
            <a:r>
              <a:rPr lang="en-US" sz="2400" b="1" dirty="0" err="1"/>
              <a:t>OPD</a:t>
            </a:r>
            <a:r>
              <a:rPr lang="en-US" sz="2400" b="1" dirty="0"/>
              <a:t> (Male &amp; Female Doctors).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Ambulance Facility.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Lab Test Facility.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Ultrasound Facility. 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Trauma Center with Oxygen Facility in Emergency.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A1FEA8-1CC1-BA0C-52A1-057C3780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  <a:t>Medical Centres Sponsored by</a:t>
            </a:r>
            <a:b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</a:b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itchFamily="34" charset="0"/>
              </a:rPr>
              <a:t>Al Falah Bank Ltd</a:t>
            </a:r>
            <a:endParaRPr kumimoji="0" lang="en-US" sz="1400" b="1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83563"/>
      </p:ext>
    </p:extLst>
  </p:cSld>
  <p:clrMapOvr>
    <a:masterClrMapping/>
  </p:clrMapOvr>
  <p:transition>
    <p:plus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84C29F-5C9E-2060-69A0-8A612A20F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71A42E-DEF9-12C2-D418-643EACB57870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/>
              <a:t>Computerization of the Trust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1CE5C3-DF7B-872E-950A-C9EAAFA95BF1}"/>
              </a:ext>
            </a:extLst>
          </p:cNvPr>
          <p:cNvGraphicFramePr>
            <a:graphicFrameLocks noGrp="1"/>
          </p:cNvGraphicFramePr>
          <p:nvPr/>
        </p:nvGraphicFramePr>
        <p:xfrm>
          <a:off x="197674" y="1371600"/>
          <a:ext cx="8870126" cy="497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723">
                  <a:extLst>
                    <a:ext uri="{9D8B030D-6E8A-4147-A177-3AD203B41FA5}">
                      <a16:colId xmlns:a16="http://schemas.microsoft.com/office/drawing/2014/main" val="7966515"/>
                    </a:ext>
                  </a:extLst>
                </a:gridCol>
                <a:gridCol w="1999298">
                  <a:extLst>
                    <a:ext uri="{9D8B030D-6E8A-4147-A177-3AD203B41FA5}">
                      <a16:colId xmlns:a16="http://schemas.microsoft.com/office/drawing/2014/main" val="624578281"/>
                    </a:ext>
                  </a:extLst>
                </a:gridCol>
                <a:gridCol w="1743202">
                  <a:extLst>
                    <a:ext uri="{9D8B030D-6E8A-4147-A177-3AD203B41FA5}">
                      <a16:colId xmlns:a16="http://schemas.microsoft.com/office/drawing/2014/main" val="2860975923"/>
                    </a:ext>
                  </a:extLst>
                </a:gridCol>
                <a:gridCol w="473710">
                  <a:extLst>
                    <a:ext uri="{9D8B030D-6E8A-4147-A177-3AD203B41FA5}">
                      <a16:colId xmlns:a16="http://schemas.microsoft.com/office/drawing/2014/main" val="4138439898"/>
                    </a:ext>
                  </a:extLst>
                </a:gridCol>
                <a:gridCol w="2007870">
                  <a:extLst>
                    <a:ext uri="{9D8B030D-6E8A-4147-A177-3AD203B41FA5}">
                      <a16:colId xmlns:a16="http://schemas.microsoft.com/office/drawing/2014/main" val="443553395"/>
                    </a:ext>
                  </a:extLst>
                </a:gridCol>
                <a:gridCol w="2199323">
                  <a:extLst>
                    <a:ext uri="{9D8B030D-6E8A-4147-A177-3AD203B41FA5}">
                      <a16:colId xmlns:a16="http://schemas.microsoft.com/office/drawing/2014/main" val="15777593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S#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Branch Name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Deployment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S#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Branch Name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Deployment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5517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Mehmoodabad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Faisalabad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6917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Korangi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August 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557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Chaklala scheme III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Wazirabad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185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Clifton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Jewera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Kahuta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October 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2881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Orangi Town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Chishtian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December 2023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2531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Sillanwali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Iqbal Nagar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March 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7265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Khawaja Co Chowk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Gulshan-E-Maymar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 April 2024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6848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Mehran Town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April 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Kanyat Khalil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(In process)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45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DHA Lahore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 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Khanewal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(In process)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7424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Walton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June 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22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Pajja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gai Peshawar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(In process)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309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Qila Gujjar Singh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September 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Babini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Mardan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(In process)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6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Umerkot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November 2022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258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693269"/>
      </p:ext>
    </p:extLst>
  </p:cSld>
  <p:clrMapOvr>
    <a:masterClrMapping/>
  </p:clrMapOvr>
  <p:transition spd="med">
    <p:zo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17E018D-06A4-CFEA-391A-004CC7DCC80B}"/>
              </a:ext>
            </a:extLst>
          </p:cNvPr>
          <p:cNvGraphicFramePr>
            <a:graphicFrameLocks/>
          </p:cNvGraphicFramePr>
          <p:nvPr/>
        </p:nvGraphicFramePr>
        <p:xfrm>
          <a:off x="410765" y="1066800"/>
          <a:ext cx="8733235" cy="500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6D7009E-05EC-F3E1-71DA-7995CF63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21" y="238593"/>
            <a:ext cx="7829550" cy="72525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Financial Health of the Trust</a:t>
            </a:r>
            <a:endParaRPr lang="en-US" sz="2700" dirty="0">
              <a:solidFill>
                <a:schemeClr val="bg1"/>
              </a:solidFill>
              <a:latin typeface="Arial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5943600"/>
            <a:ext cx="5394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</a:rPr>
              <a:t>Anticipated Gap – Over 60 Million</a:t>
            </a:r>
          </a:p>
        </p:txBody>
      </p:sp>
    </p:spTree>
    <p:extLst>
      <p:ext uri="{BB962C8B-B14F-4D97-AF65-F5344CB8AC3E}">
        <p14:creationId xmlns:p14="http://schemas.microsoft.com/office/powerpoint/2010/main" val="2453842758"/>
      </p:ext>
    </p:extLst>
  </p:cSld>
  <p:clrMapOvr>
    <a:masterClrMapping/>
  </p:clrMapOvr>
  <p:transition>
    <p:plus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8229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/>
              <a:t>Comparison Of Fundraising Costs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451550"/>
            <a:ext cx="8229600" cy="4161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This is comparison with Islamic Relief and Cancer Research. The former being the largest Islamic Charity and latter is the largest overall UK Charity.</a:t>
            </a:r>
          </a:p>
          <a:p>
            <a:endParaRPr lang="en-US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Al-Mustafa Charitable Trusts		2.5%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Cancer Research					14.8%  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Islamic Relief							13.1%	</a:t>
            </a:r>
          </a:p>
        </p:txBody>
      </p:sp>
    </p:spTree>
    <p:extLst>
      <p:ext uri="{BB962C8B-B14F-4D97-AF65-F5344CB8AC3E}">
        <p14:creationId xmlns:p14="http://schemas.microsoft.com/office/powerpoint/2010/main" val="2607665332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>
            <a:stCxn id="7" idx="2"/>
          </p:cNvCxnSpPr>
          <p:nvPr/>
        </p:nvCxnSpPr>
        <p:spPr>
          <a:xfrm flipH="1">
            <a:off x="4419600" y="2542310"/>
            <a:ext cx="10391" cy="25111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752600" y="3810000"/>
            <a:ext cx="0" cy="304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214755" y="3810000"/>
            <a:ext cx="0" cy="304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5972" y="685800"/>
            <a:ext cx="8229600" cy="8229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dirty="0"/>
              <a:t>Integrated Network of Al-Mustafa Trust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48591" y="2057400"/>
            <a:ext cx="1905000" cy="48491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Medical Centre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7491" y="2057400"/>
            <a:ext cx="1905000" cy="48491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Medical Centre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72200" y="2057400"/>
            <a:ext cx="1905000" cy="48491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Medical Centre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29500" y="5029200"/>
            <a:ext cx="1295400" cy="484910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Station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4345" y="3124200"/>
            <a:ext cx="1905000" cy="4849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Dispensary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79127" y="3124200"/>
            <a:ext cx="1905000" cy="4849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Dispensary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467100" y="3124200"/>
            <a:ext cx="1905000" cy="4849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Dispensary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4345" y="4038600"/>
            <a:ext cx="1905000" cy="48491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Mob Dispensary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463636" y="4038600"/>
            <a:ext cx="1905000" cy="48491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Mob Dispensary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179127" y="4038600"/>
            <a:ext cx="1905000" cy="48491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Mob Dispensary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776845" y="2819400"/>
            <a:ext cx="54621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7" idx="0"/>
          </p:cNvCxnSpPr>
          <p:nvPr/>
        </p:nvCxnSpPr>
        <p:spPr>
          <a:xfrm>
            <a:off x="1776845" y="2819400"/>
            <a:ext cx="0" cy="304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39000" y="2819400"/>
            <a:ext cx="0" cy="304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0" y="3810000"/>
            <a:ext cx="54621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5638800" y="5029200"/>
            <a:ext cx="1295400" cy="484910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Station 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768436" y="5029200"/>
            <a:ext cx="1295400" cy="484910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Station 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981200" y="5029200"/>
            <a:ext cx="1295400" cy="484910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Station 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28600" y="5029200"/>
            <a:ext cx="1295400" cy="484910"/>
          </a:xfrm>
          <a:prstGeom prst="round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Station 1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824345" y="4724400"/>
            <a:ext cx="72528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8200" y="4724400"/>
            <a:ext cx="0" cy="304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667000" y="4724400"/>
            <a:ext cx="0" cy="304800"/>
          </a:xfrm>
          <a:prstGeom prst="line">
            <a:avLst/>
          </a:prstGeom>
        </p:spPr>
        <p:style>
          <a:lnRef idx="1">
            <a:schemeClr val="dk1">
              <a:lumMod val="67000"/>
            </a:schemeClr>
          </a:lnRef>
          <a:fillRef idx="0">
            <a:schemeClr val="dk1">
              <a:lumMod val="67000"/>
            </a:schemeClr>
          </a:fillRef>
          <a:effectRef idx="0">
            <a:schemeClr val="dk1">
              <a:lumMod val="67000"/>
            </a:schemeClr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24600" y="4724400"/>
            <a:ext cx="0" cy="304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077200" y="4724400"/>
            <a:ext cx="0" cy="3048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>
            <a:cxnSpLocks/>
          </p:cNvCxnSpPr>
          <p:nvPr/>
        </p:nvCxnSpPr>
        <p:spPr>
          <a:xfrm>
            <a:off x="3276600" y="2299855"/>
            <a:ext cx="0" cy="15101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7" idx="1"/>
          </p:cNvCxnSpPr>
          <p:nvPr/>
        </p:nvCxnSpPr>
        <p:spPr>
          <a:xfrm>
            <a:off x="3276600" y="2299855"/>
            <a:ext cx="2008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805F3A8-70F8-79C2-71A6-1F48A0A35388}"/>
              </a:ext>
            </a:extLst>
          </p:cNvPr>
          <p:cNvSpPr/>
          <p:nvPr/>
        </p:nvSpPr>
        <p:spPr>
          <a:xfrm>
            <a:off x="1219200" y="6019800"/>
            <a:ext cx="6781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Medical Centers	  31   Dispensaries   15   Mobile Clinics   10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Under Construction	05	   Mobile Clinic Station   63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Total Footprint 114 (Functional 109)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9767"/>
      </p:ext>
    </p:extLst>
  </p:cSld>
  <p:clrMapOvr>
    <a:masterClrMapping/>
  </p:clrMapOvr>
  <p:transition>
    <p:plus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33400"/>
            <a:ext cx="82296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/>
              <a:t>Management Costs Of Charities in UK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447800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Median Cost of 100 highest paid charity positions is £165k P.A.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Islamic relief published figures for 2016 shows their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employees were paid in excess of £60,000 P.A.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The exact figure remains undisclosed. These figures are taken from </a:t>
            </a:r>
            <a:r>
              <a:rPr lang="en-US" sz="24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2"/>
              </a:rPr>
              <a:t>https://www.civilsociety.co.uk/news/increase-in-voluntary-donations-leads-to-record-income-for-islamic-relief-worldwide.html#sthash.mkz6ydFE.dpuf</a:t>
            </a:r>
            <a:endParaRPr lang="en-US" sz="2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114263"/>
      </p:ext>
    </p:extLst>
  </p:cSld>
  <p:clrMapOvr>
    <a:masterClrMapping/>
  </p:clrMapOvr>
  <p:transition spd="med"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22960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/>
              <a:t>Management Costs Of Charities in UK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612880"/>
            <a:ext cx="8229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 our Senior Management including Regional and Project Directors are volunteers.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addition many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Senior Doctors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local volunteers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offer their services to medical centers close to their residences, </a:t>
            </a:r>
            <a:r>
              <a:rPr lang="en-US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Alhamdolillah</a:t>
            </a:r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2400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281970"/>
      </p:ext>
    </p:extLst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10086</TotalTime>
  <Words>2501</Words>
  <Application>Microsoft Office PowerPoint</Application>
  <PresentationFormat>On-screen Show (4:3)</PresentationFormat>
  <Paragraphs>718</Paragraphs>
  <Slides>91</Slides>
  <Notes>26</Notes>
  <HiddenSlides>15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0" baseType="lpstr">
      <vt:lpstr>Arial</vt:lpstr>
      <vt:lpstr>Ariel</vt:lpstr>
      <vt:lpstr>Calibri</vt:lpstr>
      <vt:lpstr>Carlito</vt:lpstr>
      <vt:lpstr>Century Gothic</vt:lpstr>
      <vt:lpstr>Georgia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Network of Al-Mustafa Trust</vt:lpstr>
      <vt:lpstr>Performance of the Trust</vt:lpstr>
      <vt:lpstr>PowerPoint Presentation</vt:lpstr>
      <vt:lpstr>Growth of Al Mustafa Trust (Medical Centres/Dispensaries/Mobile Clinics)</vt:lpstr>
      <vt:lpstr>Beneficiaries</vt:lpstr>
      <vt:lpstr>Computerization  &amp; Website</vt:lpstr>
      <vt:lpstr>PowerPoint Presentation</vt:lpstr>
      <vt:lpstr>PowerPoint Presentation</vt:lpstr>
      <vt:lpstr>PowerPoint Presentation</vt:lpstr>
      <vt:lpstr>PowerPoint Presentation</vt:lpstr>
      <vt:lpstr>Signature Centres</vt:lpstr>
      <vt:lpstr>Facilities at Signature Centers</vt:lpstr>
      <vt:lpstr>Chaklala Rawalpindi</vt:lpstr>
      <vt:lpstr>Charrar Village, DHA Lahore</vt:lpstr>
      <vt:lpstr>PowerPoint Presentation</vt:lpstr>
      <vt:lpstr>Projects Completed Since Aug 2022</vt:lpstr>
      <vt:lpstr>Peshawar  (15th Aug 2022) </vt:lpstr>
      <vt:lpstr>Dispensary at Rawat (10 Feb 2023)</vt:lpstr>
      <vt:lpstr>Garsheen - Hassan Abdal (14th Feb 2023)</vt:lpstr>
      <vt:lpstr>Munnianwala-Faisalabad (9 March 2023)</vt:lpstr>
      <vt:lpstr>Medical Center Mehmoodabad (Shifted to New Building on 28 Apr 23)</vt:lpstr>
      <vt:lpstr>Bhatti Ke-Wazirabad (7 September 2023)</vt:lpstr>
      <vt:lpstr>Chishtian – by Ch M. Muni (USA) (1st Jan 2024)</vt:lpstr>
      <vt:lpstr>Gulshan-e-Maymar-Karachi  (29 Apr 2024)</vt:lpstr>
      <vt:lpstr>Al-Mustafa Trust Network</vt:lpstr>
      <vt:lpstr>PowerPoint Presentation</vt:lpstr>
      <vt:lpstr>Green City, Malir-Karachi – by Mr Hanif Gohar</vt:lpstr>
      <vt:lpstr>PowerPoint Presentation</vt:lpstr>
      <vt:lpstr>Ghail – Distt Muzaffarabad (AK)  by Mr Zafar Iqbal Khan</vt:lpstr>
      <vt:lpstr>Matiari – Hyderabad – by Mr Tariq Zaidi</vt:lpstr>
      <vt:lpstr>PowerPoint Presentation</vt:lpstr>
      <vt:lpstr>Asif Nagar, Qazi Ahmed District Nawabshah, Sindh Donated by Dr Asif Arain</vt:lpstr>
      <vt:lpstr>Medical Centres Sponsored by Al Falah Bank Ltd</vt:lpstr>
      <vt:lpstr>Network of Al-Mustafa Trust</vt:lpstr>
      <vt:lpstr>AMT Network 2025-26</vt:lpstr>
      <vt:lpstr>PowerPoint Presentation</vt:lpstr>
      <vt:lpstr>Covid-19 Vaccination</vt:lpstr>
      <vt:lpstr>By Head Office &amp; MMC Chaklala (for Babini, Mardan)</vt:lpstr>
      <vt:lpstr>By Sohawa Dewalian-Chakwal</vt:lpstr>
      <vt:lpstr>By Head Office (for Quetta, Sukkur &amp; Jaccobabad)</vt:lpstr>
      <vt:lpstr>Medical Camp at Matyari and Umerkot</vt:lpstr>
      <vt:lpstr>Medical Camp at Ghari Khairo</vt:lpstr>
      <vt:lpstr>PowerPoint Presentation</vt:lpstr>
      <vt:lpstr>PowerPoint Presentation</vt:lpstr>
      <vt:lpstr>Situation before/after Construction </vt:lpstr>
      <vt:lpstr>Construction of Houses</vt:lpstr>
      <vt:lpstr>(Turkiye, 834 Blankets)</vt:lpstr>
      <vt:lpstr>PowerPoint Presentation</vt:lpstr>
      <vt:lpstr>Rehra, Bagh-AK</vt:lpstr>
      <vt:lpstr>Kanyat Khalil-Gujar Khan</vt:lpstr>
      <vt:lpstr>PowerPoint Presentation</vt:lpstr>
      <vt:lpstr>Summary (Jan – Dec 2024)</vt:lpstr>
      <vt:lpstr>PowerPoint Presentation</vt:lpstr>
      <vt:lpstr>PowerPoint Presentation</vt:lpstr>
      <vt:lpstr>PowerPoint Presentation</vt:lpstr>
      <vt:lpstr>PowerPoint Presentation</vt:lpstr>
      <vt:lpstr>Financial Health</vt:lpstr>
      <vt:lpstr>Financial Health of the Trust</vt:lpstr>
      <vt:lpstr>PowerPoint Presentation</vt:lpstr>
      <vt:lpstr>Projected Inflow &amp; Out Flow 2025-2030</vt:lpstr>
      <vt:lpstr>HOW YOU CAN HELP</vt:lpstr>
      <vt:lpstr>Golden Words Engraved on the Grave Stone of Muhammad Ali Killay</vt:lpstr>
      <vt:lpstr>HOW YOU CAN HELP</vt:lpstr>
      <vt:lpstr>HOW YOU CAN HELP</vt:lpstr>
      <vt:lpstr>HOW YOU CAN HELP</vt:lpstr>
      <vt:lpstr>HOW YOU CAN HELP</vt:lpstr>
      <vt:lpstr>PowerPoint Presentation</vt:lpstr>
      <vt:lpstr>PowerPoint Presentation</vt:lpstr>
      <vt:lpstr>PowerPoint Presentation</vt:lpstr>
      <vt:lpstr>PowerPoint Presentation</vt:lpstr>
      <vt:lpstr>Expenditure Breakdown</vt:lpstr>
      <vt:lpstr>Financial Health of the Trust</vt:lpstr>
      <vt:lpstr>Financial Health of the Trust</vt:lpstr>
      <vt:lpstr>Financial Health of the Trust</vt:lpstr>
      <vt:lpstr>Flood Relief Summary</vt:lpstr>
      <vt:lpstr>Comparative Data of Services 2015-2024</vt:lpstr>
      <vt:lpstr>PowerPoint Presentation</vt:lpstr>
      <vt:lpstr>Medical Centres Sponsored by Al Falah Bank Ltd</vt:lpstr>
      <vt:lpstr>PowerPoint Presentation</vt:lpstr>
      <vt:lpstr>Financial Health of the Trust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Hasnain Ali</dc:creator>
  <cp:lastModifiedBy>Windows User</cp:lastModifiedBy>
  <cp:revision>1892</cp:revision>
  <cp:lastPrinted>2025-01-30T07:44:14Z</cp:lastPrinted>
  <dcterms:created xsi:type="dcterms:W3CDTF">2014-11-10T07:08:38Z</dcterms:created>
  <dcterms:modified xsi:type="dcterms:W3CDTF">2025-01-30T07:44:53Z</dcterms:modified>
</cp:coreProperties>
</file>